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sldIdLst>
    <p:sldId id="298" r:id="rId5"/>
    <p:sldId id="301" r:id="rId6"/>
    <p:sldId id="302" r:id="rId7"/>
    <p:sldId id="303" r:id="rId8"/>
    <p:sldId id="304" r:id="rId9"/>
    <p:sldId id="305" r:id="rId10"/>
    <p:sldId id="306" r:id="rId11"/>
    <p:sldId id="307" r:id="rId12"/>
    <p:sldId id="308" r:id="rId13"/>
    <p:sldId id="309" r:id="rId14"/>
    <p:sldId id="310" r:id="rId15"/>
    <p:sldId id="311" r:id="rId16"/>
    <p:sldId id="312" r:id="rId17"/>
    <p:sldId id="313" r:id="rId18"/>
    <p:sldId id="314" r:id="rId19"/>
    <p:sldId id="32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19" autoAdjust="0"/>
  </p:normalViewPr>
  <p:slideViewPr>
    <p:cSldViewPr snapToGrid="0">
      <p:cViewPr varScale="1">
        <p:scale>
          <a:sx n="104" d="100"/>
          <a:sy n="104" d="100"/>
        </p:scale>
        <p:origin x="120" y="3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11/30/2020</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23437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11/30/2020</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40465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11/30/2020</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2783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11/30/2020</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88359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11/30/2020</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63925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11/30/2020</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68543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11/30/2020</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3393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11/30/2020</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771184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11/30/2020</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01613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11/30/2020</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6030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image" Target="../media/image2.jfif"/><Relationship Id="rId1" Type="http://schemas.openxmlformats.org/officeDocument/2006/relationships/slideLayout" Target="../slideLayouts/slideLayout4.xml"/><Relationship Id="rId4" Type="http://schemas.openxmlformats.org/officeDocument/2006/relationships/image" Target="../media/image4.jf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pic>
        <p:nvPicPr>
          <p:cNvPr id="4" name="Picture 3" descr="A close up of a piece of paper with a pencil laying on top">
            <a:extLst>
              <a:ext uri="{FF2B5EF4-FFF2-40B4-BE49-F238E27FC236}">
                <a16:creationId xmlns:a16="http://schemas.microsoft.com/office/drawing/2014/main" id="{65810330-F0B5-43C9-BC34-094FFB5C052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975"/>
            <a:ext cx="12191980" cy="6858000"/>
          </a:xfrm>
          <a:prstGeom prst="rect">
            <a:avLst/>
          </a:prstGeom>
        </p:spPr>
      </p:pic>
      <p:sp>
        <p:nvSpPr>
          <p:cNvPr id="35" name="Rectangle 34">
            <a:extLst>
              <a:ext uri="{FF2B5EF4-FFF2-40B4-BE49-F238E27FC236}">
                <a16:creationId xmlns:a16="http://schemas.microsoft.com/office/drawing/2014/main" id="{C5373426-E26E-431D-959C-5DB96C0B6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607" y="1238442"/>
            <a:ext cx="3635926" cy="4355751"/>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8016375" y="1475238"/>
            <a:ext cx="3428389" cy="2119531"/>
          </a:xfrm>
        </p:spPr>
        <p:txBody>
          <a:bodyPr anchor="b">
            <a:normAutofit/>
          </a:bodyPr>
          <a:lstStyle/>
          <a:p>
            <a:r>
              <a:rPr lang="en-US" sz="3600" dirty="0">
                <a:solidFill>
                  <a:schemeClr val="tx1"/>
                </a:solidFill>
              </a:rPr>
              <a:t>Presentation on Impact Fee Interlocal Agreements</a:t>
            </a: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8127750" y="4093828"/>
            <a:ext cx="3205640" cy="1288934"/>
          </a:xfrm>
        </p:spPr>
        <p:txBody>
          <a:bodyPr anchor="t">
            <a:noAutofit/>
          </a:bodyPr>
          <a:lstStyle/>
          <a:p>
            <a:pPr algn="ctr">
              <a:lnSpc>
                <a:spcPct val="100000"/>
              </a:lnSpc>
            </a:pPr>
            <a:r>
              <a:rPr lang="en-US" sz="1600" dirty="0"/>
              <a:t>Port St. Lucie</a:t>
            </a:r>
          </a:p>
          <a:p>
            <a:pPr algn="ctr">
              <a:lnSpc>
                <a:spcPct val="100000"/>
              </a:lnSpc>
            </a:pPr>
            <a:r>
              <a:rPr lang="en-US" sz="1600" dirty="0"/>
              <a:t>City Council</a:t>
            </a:r>
          </a:p>
          <a:p>
            <a:pPr algn="ctr">
              <a:lnSpc>
                <a:spcPct val="100000"/>
              </a:lnSpc>
            </a:pPr>
            <a:r>
              <a:rPr lang="en-US" sz="1600" dirty="0"/>
              <a:t>December 14, 2020</a:t>
            </a:r>
          </a:p>
        </p:txBody>
      </p:sp>
      <p:cxnSp>
        <p:nvCxnSpPr>
          <p:cNvPr id="37" name="Straight Connector 36">
            <a:extLst>
              <a:ext uri="{FF2B5EF4-FFF2-40B4-BE49-F238E27FC236}">
                <a16:creationId xmlns:a16="http://schemas.microsoft.com/office/drawing/2014/main" id="{96D07482-83A3-4451-943C-B46961082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76090" y="4508519"/>
            <a:ext cx="3108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EDC90921-9082-491B-940E-827D679F3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314396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3776C-74E2-4F05-A32D-AE4E79714A4C}"/>
              </a:ext>
            </a:extLst>
          </p:cNvPr>
          <p:cNvSpPr>
            <a:spLocks noGrp="1"/>
          </p:cNvSpPr>
          <p:nvPr>
            <p:ph type="title"/>
          </p:nvPr>
        </p:nvSpPr>
        <p:spPr/>
        <p:txBody>
          <a:bodyPr>
            <a:normAutofit/>
          </a:bodyPr>
          <a:lstStyle/>
          <a:p>
            <a:pPr algn="ctr"/>
            <a:r>
              <a:rPr lang="en-US" sz="5400" dirty="0">
                <a:solidFill>
                  <a:schemeClr val="accent1">
                    <a:lumMod val="75000"/>
                  </a:schemeClr>
                </a:solidFill>
              </a:rPr>
              <a:t>PERCENTAGES OF NOTE</a:t>
            </a:r>
          </a:p>
        </p:txBody>
      </p:sp>
      <p:sp>
        <p:nvSpPr>
          <p:cNvPr id="3" name="Content Placeholder 2">
            <a:extLst>
              <a:ext uri="{FF2B5EF4-FFF2-40B4-BE49-F238E27FC236}">
                <a16:creationId xmlns:a16="http://schemas.microsoft.com/office/drawing/2014/main" id="{E0115CCD-7E18-4659-BBC1-65747C9237E3}"/>
              </a:ext>
            </a:extLst>
          </p:cNvPr>
          <p:cNvSpPr>
            <a:spLocks noGrp="1"/>
          </p:cNvSpPr>
          <p:nvPr>
            <p:ph idx="1"/>
          </p:nvPr>
        </p:nvSpPr>
        <p:spPr/>
        <p:txBody>
          <a:bodyPr/>
          <a:lstStyle/>
          <a:p>
            <a:r>
              <a:rPr lang="en-US" sz="3200" dirty="0">
                <a:latin typeface="Times New Roman" panose="02020603050405020304" pitchFamily="18" charset="0"/>
                <a:ea typeface="Calibri" panose="020F0502020204030204" pitchFamily="34" charset="0"/>
                <a:cs typeface="Times New Roman" panose="02020603050405020304" pitchFamily="18" charset="0"/>
              </a:rPr>
              <a:t>Port St. Lucie </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comprises over 60 percent of St. Lucie County.</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Development within Port St. Lucie accounts for 69 percent of the all St. Lucie County Impact fees collected between FY 2015-16 through FY 19-20. </a:t>
            </a:r>
          </a:p>
          <a:p>
            <a:endParaRPr lang="en-US" sz="3200" dirty="0">
              <a:latin typeface="Times New Roman" panose="02020603050405020304" pitchFamily="18" charset="0"/>
              <a:cs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75180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07A09-8946-4BE7-BE93-B98923D50A5A}"/>
              </a:ext>
            </a:extLst>
          </p:cNvPr>
          <p:cNvSpPr>
            <a:spLocks noGrp="1"/>
          </p:cNvSpPr>
          <p:nvPr>
            <p:ph type="title"/>
          </p:nvPr>
        </p:nvSpPr>
        <p:spPr/>
        <p:txBody>
          <a:bodyPr>
            <a:normAutofit/>
          </a:bodyPr>
          <a:lstStyle/>
          <a:p>
            <a:pPr algn="ctr"/>
            <a:r>
              <a:rPr lang="en-US" sz="4400" dirty="0">
                <a:solidFill>
                  <a:schemeClr val="accent1">
                    <a:lumMod val="75000"/>
                  </a:schemeClr>
                </a:solidFill>
                <a:latin typeface="Times New Roman" panose="02020603050405020304" pitchFamily="18" charset="0"/>
                <a:cs typeface="Times New Roman" panose="02020603050405020304" pitchFamily="18" charset="0"/>
              </a:rPr>
              <a:t>ALLOCATION OF IMPACT FEE FUNDS, FY 15-16 THROUGH FY 19-20</a:t>
            </a:r>
          </a:p>
        </p:txBody>
      </p:sp>
      <p:graphicFrame>
        <p:nvGraphicFramePr>
          <p:cNvPr id="5" name="Table 5">
            <a:extLst>
              <a:ext uri="{FF2B5EF4-FFF2-40B4-BE49-F238E27FC236}">
                <a16:creationId xmlns:a16="http://schemas.microsoft.com/office/drawing/2014/main" id="{FF5DD808-6E93-449E-940A-B1220DEAAD8A}"/>
              </a:ext>
            </a:extLst>
          </p:cNvPr>
          <p:cNvGraphicFramePr>
            <a:graphicFrameLocks noGrp="1"/>
          </p:cNvGraphicFramePr>
          <p:nvPr>
            <p:ph idx="1"/>
          </p:nvPr>
        </p:nvGraphicFramePr>
        <p:xfrm>
          <a:off x="1166070" y="2004969"/>
          <a:ext cx="9622171" cy="4242531"/>
        </p:xfrm>
        <a:graphic>
          <a:graphicData uri="http://schemas.openxmlformats.org/drawingml/2006/table">
            <a:tbl>
              <a:tblPr firstRow="1" bandRow="1">
                <a:tableStyleId>{5C22544A-7EE6-4342-B048-85BDC9FD1C3A}</a:tableStyleId>
              </a:tblPr>
              <a:tblGrid>
                <a:gridCol w="1484851">
                  <a:extLst>
                    <a:ext uri="{9D8B030D-6E8A-4147-A177-3AD203B41FA5}">
                      <a16:colId xmlns:a16="http://schemas.microsoft.com/office/drawing/2014/main" val="399516096"/>
                    </a:ext>
                  </a:extLst>
                </a:gridCol>
                <a:gridCol w="1517084">
                  <a:extLst>
                    <a:ext uri="{9D8B030D-6E8A-4147-A177-3AD203B41FA5}">
                      <a16:colId xmlns:a16="http://schemas.microsoft.com/office/drawing/2014/main" val="2635596735"/>
                    </a:ext>
                  </a:extLst>
                </a:gridCol>
                <a:gridCol w="1655059">
                  <a:extLst>
                    <a:ext uri="{9D8B030D-6E8A-4147-A177-3AD203B41FA5}">
                      <a16:colId xmlns:a16="http://schemas.microsoft.com/office/drawing/2014/main" val="2717201576"/>
                    </a:ext>
                  </a:extLst>
                </a:gridCol>
                <a:gridCol w="1655059">
                  <a:extLst>
                    <a:ext uri="{9D8B030D-6E8A-4147-A177-3AD203B41FA5}">
                      <a16:colId xmlns:a16="http://schemas.microsoft.com/office/drawing/2014/main" val="4105080466"/>
                    </a:ext>
                  </a:extLst>
                </a:gridCol>
                <a:gridCol w="1655059">
                  <a:extLst>
                    <a:ext uri="{9D8B030D-6E8A-4147-A177-3AD203B41FA5}">
                      <a16:colId xmlns:a16="http://schemas.microsoft.com/office/drawing/2014/main" val="1152668573"/>
                    </a:ext>
                  </a:extLst>
                </a:gridCol>
                <a:gridCol w="1655059">
                  <a:extLst>
                    <a:ext uri="{9D8B030D-6E8A-4147-A177-3AD203B41FA5}">
                      <a16:colId xmlns:a16="http://schemas.microsoft.com/office/drawing/2014/main" val="3347260798"/>
                    </a:ext>
                  </a:extLst>
                </a:gridCol>
              </a:tblGrid>
              <a:tr h="899081">
                <a:tc>
                  <a:txBody>
                    <a:bodyPr/>
                    <a:lstStyle/>
                    <a:p>
                      <a:pPr algn="ctr"/>
                      <a:r>
                        <a:rPr lang="en-US" sz="2000" dirty="0">
                          <a:latin typeface="Times New Roman" panose="02020603050405020304" pitchFamily="18" charset="0"/>
                          <a:cs typeface="Times New Roman" panose="02020603050405020304" pitchFamily="18" charset="0"/>
                        </a:rPr>
                        <a:t>Fees spent on roads by Fiscal Year</a:t>
                      </a:r>
                    </a:p>
                  </a:txBody>
                  <a:tcPr/>
                </a:tc>
                <a:tc>
                  <a:txBody>
                    <a:bodyPr/>
                    <a:lstStyle/>
                    <a:p>
                      <a:pPr algn="ctr"/>
                      <a:r>
                        <a:rPr lang="en-US" sz="2000" dirty="0">
                          <a:latin typeface="Times New Roman" panose="02020603050405020304" pitchFamily="18" charset="0"/>
                          <a:cs typeface="Times New Roman" panose="02020603050405020304" pitchFamily="18" charset="0"/>
                        </a:rPr>
                        <a:t>FY 15-16</a:t>
                      </a:r>
                    </a:p>
                  </a:txBody>
                  <a:tcPr/>
                </a:tc>
                <a:tc>
                  <a:txBody>
                    <a:bodyPr/>
                    <a:lstStyle/>
                    <a:p>
                      <a:pPr algn="ctr"/>
                      <a:r>
                        <a:rPr lang="en-US" sz="2000" dirty="0">
                          <a:latin typeface="Times New Roman" panose="02020603050405020304" pitchFamily="18" charset="0"/>
                          <a:cs typeface="Times New Roman" panose="02020603050405020304" pitchFamily="18" charset="0"/>
                        </a:rPr>
                        <a:t>FY 16-17</a:t>
                      </a:r>
                    </a:p>
                  </a:txBody>
                  <a:tcPr/>
                </a:tc>
                <a:tc>
                  <a:txBody>
                    <a:bodyPr/>
                    <a:lstStyle/>
                    <a:p>
                      <a:pPr algn="ctr"/>
                      <a:r>
                        <a:rPr lang="en-US" sz="2000" dirty="0">
                          <a:latin typeface="Times New Roman" panose="02020603050405020304" pitchFamily="18" charset="0"/>
                          <a:cs typeface="Times New Roman" panose="02020603050405020304" pitchFamily="18" charset="0"/>
                        </a:rPr>
                        <a:t>FY 17-18</a:t>
                      </a:r>
                    </a:p>
                  </a:txBody>
                  <a:tcPr/>
                </a:tc>
                <a:tc>
                  <a:txBody>
                    <a:bodyPr/>
                    <a:lstStyle/>
                    <a:p>
                      <a:pPr algn="ctr"/>
                      <a:r>
                        <a:rPr lang="en-US" sz="2000" dirty="0">
                          <a:latin typeface="Times New Roman" panose="02020603050405020304" pitchFamily="18" charset="0"/>
                          <a:cs typeface="Times New Roman" panose="02020603050405020304" pitchFamily="18" charset="0"/>
                        </a:rPr>
                        <a:t>FY18-19</a:t>
                      </a:r>
                    </a:p>
                  </a:txBody>
                  <a:tcPr/>
                </a:tc>
                <a:tc>
                  <a:txBody>
                    <a:bodyPr/>
                    <a:lstStyle/>
                    <a:p>
                      <a:pPr algn="ctr"/>
                      <a:r>
                        <a:rPr lang="en-US" sz="2000" dirty="0">
                          <a:latin typeface="Times New Roman" panose="02020603050405020304" pitchFamily="18" charset="0"/>
                          <a:cs typeface="Times New Roman" panose="02020603050405020304" pitchFamily="18" charset="0"/>
                        </a:rPr>
                        <a:t>FY 19-20</a:t>
                      </a:r>
                    </a:p>
                  </a:txBody>
                  <a:tcPr/>
                </a:tc>
                <a:extLst>
                  <a:ext uri="{0D108BD9-81ED-4DB2-BD59-A6C34878D82A}">
                    <a16:rowId xmlns:a16="http://schemas.microsoft.com/office/drawing/2014/main" val="2703150883"/>
                  </a:ext>
                </a:extLst>
              </a:tr>
              <a:tr h="2157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Times New Roman" panose="02020603050405020304" pitchFamily="18" charset="0"/>
                          <a:cs typeface="Times New Roman" panose="02020603050405020304" pitchFamily="18" charset="0"/>
                        </a:rPr>
                        <a:t>Roads listed in the Interlocal</a:t>
                      </a:r>
                    </a:p>
                    <a:p>
                      <a:pPr algn="ctr"/>
                      <a:endParaRPr lang="en-US" sz="2000" dirty="0">
                        <a:latin typeface="Times New Roman" panose="02020603050405020304" pitchFamily="18"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$15,706,766</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$9,788,033</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$2,011,306</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$2,009,526</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$457,380</a:t>
                      </a:r>
                    </a:p>
                  </a:txBody>
                  <a:tcPr marL="68580" marR="68580" marT="0" marB="0" anchor="ctr"/>
                </a:tc>
                <a:extLst>
                  <a:ext uri="{0D108BD9-81ED-4DB2-BD59-A6C34878D82A}">
                    <a16:rowId xmlns:a16="http://schemas.microsoft.com/office/drawing/2014/main" val="1430617307"/>
                  </a:ext>
                </a:extLst>
              </a:tr>
              <a:tr h="107889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Other Roads</a:t>
                      </a:r>
                    </a:p>
                    <a:p>
                      <a:pPr algn="ctr"/>
                      <a:endParaRPr lang="en-US" sz="2000" dirty="0">
                        <a:latin typeface="Times New Roman" panose="02020603050405020304" pitchFamily="18"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$2,667,218</a:t>
                      </a:r>
                    </a:p>
                  </a:txBody>
                  <a:tcPr marL="68580" marR="68580" marT="0" marB="0" anchor="b"/>
                </a:tc>
                <a:tc>
                  <a:txBody>
                    <a:bodyPr/>
                    <a:lstStyle/>
                    <a:p>
                      <a:pPr marL="0" marR="0" algn="ctr">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$8,763,201</a:t>
                      </a:r>
                    </a:p>
                  </a:txBody>
                  <a:tcPr marL="68580" marR="68580" marT="0" marB="0" anchor="b"/>
                </a:tc>
                <a:tc>
                  <a:txBody>
                    <a:bodyPr/>
                    <a:lstStyle/>
                    <a:p>
                      <a:pPr marL="0" marR="0" algn="ctr">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$3,389,104</a:t>
                      </a:r>
                    </a:p>
                  </a:txBody>
                  <a:tcPr marL="68580" marR="68580" marT="0" marB="0" anchor="b"/>
                </a:tc>
                <a:tc>
                  <a:txBody>
                    <a:bodyPr/>
                    <a:lstStyle/>
                    <a:p>
                      <a:pPr marL="0" marR="0" algn="ctr">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00.00</a:t>
                      </a:r>
                    </a:p>
                  </a:txBody>
                  <a:tcPr marL="68580" marR="68580" marT="0" marB="0" anchor="b"/>
                </a:tc>
                <a:tc>
                  <a:txBody>
                    <a:bodyPr/>
                    <a:lstStyle/>
                    <a:p>
                      <a:pPr marL="0" marR="0" algn="ctr">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$6,918,485</a:t>
                      </a:r>
                    </a:p>
                  </a:txBody>
                  <a:tcPr marL="68580" marR="68580" marT="0" marB="0" anchor="b"/>
                </a:tc>
                <a:extLst>
                  <a:ext uri="{0D108BD9-81ED-4DB2-BD59-A6C34878D82A}">
                    <a16:rowId xmlns:a16="http://schemas.microsoft.com/office/drawing/2014/main" val="1392934613"/>
                  </a:ext>
                </a:extLst>
              </a:tr>
            </a:tbl>
          </a:graphicData>
        </a:graphic>
      </p:graphicFrame>
    </p:spTree>
    <p:extLst>
      <p:ext uri="{BB962C8B-B14F-4D97-AF65-F5344CB8AC3E}">
        <p14:creationId xmlns:p14="http://schemas.microsoft.com/office/powerpoint/2010/main" val="959930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20F78-CACF-4C21-ADFA-BCF8FF68F3A2}"/>
              </a:ext>
            </a:extLst>
          </p:cNvPr>
          <p:cNvSpPr>
            <a:spLocks noGrp="1"/>
          </p:cNvSpPr>
          <p:nvPr>
            <p:ph type="title"/>
          </p:nvPr>
        </p:nvSpPr>
        <p:spPr/>
        <p:txBody>
          <a:bodyPr>
            <a:noAutofit/>
          </a:bodyPr>
          <a:lstStyle/>
          <a:p>
            <a:pPr algn="ctr"/>
            <a:r>
              <a:rPr lang="en-US" sz="4000" dirty="0">
                <a:solidFill>
                  <a:schemeClr val="accent1">
                    <a:lumMod val="75000"/>
                  </a:schemeClr>
                </a:solidFill>
                <a:latin typeface="Times New Roman" panose="02020603050405020304" pitchFamily="18" charset="0"/>
                <a:cs typeface="Times New Roman" panose="02020603050405020304" pitchFamily="18" charset="0"/>
              </a:rPr>
              <a:t>TWO OF THE SIX ROADS IN THE</a:t>
            </a:r>
            <a:br>
              <a:rPr lang="en-US" sz="4000" dirty="0">
                <a:solidFill>
                  <a:schemeClr val="accent1">
                    <a:lumMod val="75000"/>
                  </a:schemeClr>
                </a:solidFill>
                <a:latin typeface="Times New Roman" panose="02020603050405020304" pitchFamily="18" charset="0"/>
                <a:cs typeface="Times New Roman" panose="02020603050405020304" pitchFamily="18" charset="0"/>
              </a:rPr>
            </a:br>
            <a:r>
              <a:rPr lang="en-US" sz="4000" dirty="0">
                <a:solidFill>
                  <a:schemeClr val="accent1">
                    <a:lumMod val="75000"/>
                  </a:schemeClr>
                </a:solidFill>
                <a:latin typeface="Times New Roman" panose="02020603050405020304" pitchFamily="18" charset="0"/>
                <a:cs typeface="Times New Roman" panose="02020603050405020304" pitchFamily="18" charset="0"/>
              </a:rPr>
              <a:t>INTERLOCAL AGREEMENT RECEIVE NO IMPACT FEE FUNDING</a:t>
            </a:r>
          </a:p>
        </p:txBody>
      </p:sp>
      <p:sp>
        <p:nvSpPr>
          <p:cNvPr id="3" name="Content Placeholder 2">
            <a:extLst>
              <a:ext uri="{FF2B5EF4-FFF2-40B4-BE49-F238E27FC236}">
                <a16:creationId xmlns:a16="http://schemas.microsoft.com/office/drawing/2014/main" id="{E9F72A54-5E5A-4F26-AA27-BB65AA4F77E3}"/>
              </a:ext>
            </a:extLst>
          </p:cNvPr>
          <p:cNvSpPr>
            <a:spLocks noGrp="1"/>
          </p:cNvSpPr>
          <p:nvPr>
            <p:ph sz="half" idx="1"/>
          </p:nvPr>
        </p:nvSpPr>
        <p:spPr/>
        <p:txBody>
          <a:bodyPr>
            <a:normAutofit/>
          </a:bodyPr>
          <a:lstStyle/>
          <a:p>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Rangeline Road</a:t>
            </a:r>
          </a:p>
          <a:p>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Walton Road </a:t>
            </a:r>
          </a:p>
        </p:txBody>
      </p:sp>
      <p:pic>
        <p:nvPicPr>
          <p:cNvPr id="6" name="Content Placeholder 5">
            <a:extLst>
              <a:ext uri="{FF2B5EF4-FFF2-40B4-BE49-F238E27FC236}">
                <a16:creationId xmlns:a16="http://schemas.microsoft.com/office/drawing/2014/main" id="{88F9083B-CDC7-4EDC-B447-9CBD57F348D1}"/>
              </a:ext>
            </a:extLst>
          </p:cNvPr>
          <p:cNvPicPr>
            <a:picLocks noGrp="1" noChangeAspect="1"/>
          </p:cNvPicPr>
          <p:nvPr>
            <p:ph sz="half" idx="2"/>
          </p:nvPr>
        </p:nvPicPr>
        <p:blipFill>
          <a:blip r:embed="rId2"/>
          <a:stretch>
            <a:fillRect/>
          </a:stretch>
        </p:blipFill>
        <p:spPr>
          <a:xfrm>
            <a:off x="6283235" y="2495006"/>
            <a:ext cx="3553096" cy="3265714"/>
          </a:xfrm>
        </p:spPr>
      </p:pic>
    </p:spTree>
    <p:extLst>
      <p:ext uri="{BB962C8B-B14F-4D97-AF65-F5344CB8AC3E}">
        <p14:creationId xmlns:p14="http://schemas.microsoft.com/office/powerpoint/2010/main" val="2685245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A6940-5369-4044-A572-7839136FC366}"/>
              </a:ext>
            </a:extLst>
          </p:cNvPr>
          <p:cNvSpPr>
            <a:spLocks noGrp="1"/>
          </p:cNvSpPr>
          <p:nvPr>
            <p:ph type="ctrTitle"/>
          </p:nvPr>
        </p:nvSpPr>
        <p:spPr/>
        <p:txBody>
          <a:bodyPr/>
          <a:lstStyle/>
          <a:p>
            <a:r>
              <a:rPr lang="en-US" dirty="0">
                <a:solidFill>
                  <a:schemeClr val="accent2">
                    <a:lumMod val="75000"/>
                  </a:schemeClr>
                </a:solidFill>
              </a:rPr>
              <a:t>$22.5 MILLION DOLLAR$</a:t>
            </a:r>
          </a:p>
        </p:txBody>
      </p:sp>
      <p:sp>
        <p:nvSpPr>
          <p:cNvPr id="3" name="Subtitle 2">
            <a:extLst>
              <a:ext uri="{FF2B5EF4-FFF2-40B4-BE49-F238E27FC236}">
                <a16:creationId xmlns:a16="http://schemas.microsoft.com/office/drawing/2014/main" id="{2ECF57D1-1394-4192-884E-AEEAB1A061A4}"/>
              </a:ext>
            </a:extLst>
          </p:cNvPr>
          <p:cNvSpPr>
            <a:spLocks noGrp="1"/>
          </p:cNvSpPr>
          <p:nvPr>
            <p:ph type="subTitle" idx="1"/>
          </p:nvPr>
        </p:nvSpPr>
        <p:spPr/>
        <p:txBody>
          <a:bodyPr>
            <a:normAutofit fontScale="92500"/>
          </a:bodyPr>
          <a:lstStyle/>
          <a:p>
            <a:pPr algn="ctr"/>
            <a:r>
              <a:rPr lang="en-US" sz="3600" dirty="0">
                <a:solidFill>
                  <a:schemeClr val="accent1">
                    <a:lumMod val="75000"/>
                  </a:schemeClr>
                </a:solidFill>
                <a:latin typeface="Times New Roman" panose="02020603050405020304" pitchFamily="18" charset="0"/>
                <a:cs typeface="Times New Roman" panose="02020603050405020304" pitchFamily="18" charset="0"/>
              </a:rPr>
              <a:t>St. Lucie County IMPACT FEE RESERVES</a:t>
            </a:r>
          </a:p>
        </p:txBody>
      </p:sp>
    </p:spTree>
    <p:extLst>
      <p:ext uri="{BB962C8B-B14F-4D97-AF65-F5344CB8AC3E}">
        <p14:creationId xmlns:p14="http://schemas.microsoft.com/office/powerpoint/2010/main" val="10659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E2C46-7CE3-445B-9BB5-774351E5E133}"/>
              </a:ext>
            </a:extLst>
          </p:cNvPr>
          <p:cNvSpPr>
            <a:spLocks noGrp="1"/>
          </p:cNvSpPr>
          <p:nvPr>
            <p:ph type="title"/>
          </p:nvPr>
        </p:nvSpPr>
        <p:spPr/>
        <p:txBody>
          <a:bodyPr>
            <a:normAutofit fontScale="90000"/>
          </a:bodyPr>
          <a:lstStyle/>
          <a:p>
            <a:pPr algn="ctr"/>
            <a:r>
              <a:rPr lang="en-US" sz="4000" dirty="0">
                <a:solidFill>
                  <a:schemeClr val="accent1"/>
                </a:solidFill>
                <a:latin typeface="Times New Roman" panose="02020603050405020304" pitchFamily="18" charset="0"/>
                <a:cs typeface="Times New Roman" panose="02020603050405020304" pitchFamily="18" charset="0"/>
              </a:rPr>
              <a:t>ALLOCATION OF PARKS IMPACT FEE FUNDS, </a:t>
            </a:r>
            <a:br>
              <a:rPr lang="en-US" sz="4000" dirty="0">
                <a:solidFill>
                  <a:schemeClr val="accent1"/>
                </a:solidFill>
                <a:latin typeface="Times New Roman" panose="02020603050405020304" pitchFamily="18" charset="0"/>
                <a:cs typeface="Times New Roman" panose="02020603050405020304" pitchFamily="18" charset="0"/>
              </a:rPr>
            </a:br>
            <a:r>
              <a:rPr lang="en-US" sz="4000" dirty="0">
                <a:solidFill>
                  <a:schemeClr val="accent1"/>
                </a:solidFill>
                <a:latin typeface="Times New Roman" panose="02020603050405020304" pitchFamily="18" charset="0"/>
                <a:cs typeface="Times New Roman" panose="02020603050405020304" pitchFamily="18" charset="0"/>
              </a:rPr>
              <a:t>FY 15-16 THROUGH FY 19-20 PARKS</a:t>
            </a:r>
          </a:p>
        </p:txBody>
      </p:sp>
      <p:graphicFrame>
        <p:nvGraphicFramePr>
          <p:cNvPr id="5" name="Table 5">
            <a:extLst>
              <a:ext uri="{FF2B5EF4-FFF2-40B4-BE49-F238E27FC236}">
                <a16:creationId xmlns:a16="http://schemas.microsoft.com/office/drawing/2014/main" id="{9D2C681C-2D51-4EE0-B871-722A87EF9717}"/>
              </a:ext>
            </a:extLst>
          </p:cNvPr>
          <p:cNvGraphicFramePr>
            <a:graphicFrameLocks noGrp="1"/>
          </p:cNvGraphicFramePr>
          <p:nvPr>
            <p:ph idx="1"/>
          </p:nvPr>
        </p:nvGraphicFramePr>
        <p:xfrm>
          <a:off x="1096963" y="2108200"/>
          <a:ext cx="10058400" cy="2723516"/>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914711390"/>
                    </a:ext>
                  </a:extLst>
                </a:gridCol>
                <a:gridCol w="1676400">
                  <a:extLst>
                    <a:ext uri="{9D8B030D-6E8A-4147-A177-3AD203B41FA5}">
                      <a16:colId xmlns:a16="http://schemas.microsoft.com/office/drawing/2014/main" val="3196998451"/>
                    </a:ext>
                  </a:extLst>
                </a:gridCol>
                <a:gridCol w="1676400">
                  <a:extLst>
                    <a:ext uri="{9D8B030D-6E8A-4147-A177-3AD203B41FA5}">
                      <a16:colId xmlns:a16="http://schemas.microsoft.com/office/drawing/2014/main" val="2747299862"/>
                    </a:ext>
                  </a:extLst>
                </a:gridCol>
                <a:gridCol w="1676400">
                  <a:extLst>
                    <a:ext uri="{9D8B030D-6E8A-4147-A177-3AD203B41FA5}">
                      <a16:colId xmlns:a16="http://schemas.microsoft.com/office/drawing/2014/main" val="3467172612"/>
                    </a:ext>
                  </a:extLst>
                </a:gridCol>
                <a:gridCol w="1676400">
                  <a:extLst>
                    <a:ext uri="{9D8B030D-6E8A-4147-A177-3AD203B41FA5}">
                      <a16:colId xmlns:a16="http://schemas.microsoft.com/office/drawing/2014/main" val="2732597696"/>
                    </a:ext>
                  </a:extLst>
                </a:gridCol>
                <a:gridCol w="1676400">
                  <a:extLst>
                    <a:ext uri="{9D8B030D-6E8A-4147-A177-3AD203B41FA5}">
                      <a16:colId xmlns:a16="http://schemas.microsoft.com/office/drawing/2014/main" val="746242336"/>
                    </a:ext>
                  </a:extLst>
                </a:gridCol>
              </a:tblGrid>
              <a:tr h="370840">
                <a:tc>
                  <a:txBody>
                    <a:bodyPr/>
                    <a:lstStyle/>
                    <a:p>
                      <a:endParaRPr lang="en-US" dirty="0"/>
                    </a:p>
                    <a:p>
                      <a:r>
                        <a:rPr lang="en-US" dirty="0"/>
                        <a:t>Fees spent on parks by Fiscal Year</a:t>
                      </a:r>
                    </a:p>
                    <a:p>
                      <a:endParaRPr lang="en-US" dirty="0"/>
                    </a:p>
                  </a:txBody>
                  <a:tcPr/>
                </a:tc>
                <a:tc>
                  <a:txBody>
                    <a:bodyPr/>
                    <a:lstStyle/>
                    <a:p>
                      <a:pPr marL="0" marR="0" algn="ctr">
                        <a:lnSpc>
                          <a:spcPct val="107000"/>
                        </a:lnSpc>
                        <a:spcBef>
                          <a:spcPts val="0"/>
                        </a:spcBef>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FY 15-16</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FY 16-17</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FY 17-18</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FY 18-19</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FY 19-20</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440521324"/>
                  </a:ext>
                </a:extLst>
              </a:tr>
              <a:tr h="370840">
                <a:tc>
                  <a:txBody>
                    <a:bodyPr/>
                    <a:lstStyle/>
                    <a:p>
                      <a:pPr marL="0" marR="0" algn="ctr">
                        <a:lnSpc>
                          <a:spcPct val="107000"/>
                        </a:lnSpc>
                        <a:spcBef>
                          <a:spcPts val="0"/>
                        </a:spcBef>
                        <a:spcAft>
                          <a:spcPts val="0"/>
                        </a:spcAft>
                      </a:pPr>
                      <a:r>
                        <a:rPr lang="en-US" sz="2000" b="0" dirty="0">
                          <a:effectLst/>
                          <a:latin typeface="Times New Roman" panose="02020603050405020304" pitchFamily="18" charset="0"/>
                          <a:ea typeface="Times New Roman" panose="02020603050405020304" pitchFamily="18" charset="0"/>
                          <a:cs typeface="Times New Roman" panose="02020603050405020304" pitchFamily="18" charset="0"/>
                        </a:rPr>
                        <a:t>Parks listed in</a:t>
                      </a:r>
                      <a:endParaRPr lang="en-US" sz="20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000" b="0" dirty="0">
                          <a:effectLst/>
                          <a:latin typeface="Times New Roman" panose="02020603050405020304" pitchFamily="18" charset="0"/>
                          <a:ea typeface="Calibri" panose="020F0502020204030204" pitchFamily="34" charset="0"/>
                          <a:cs typeface="Times New Roman" panose="02020603050405020304" pitchFamily="18" charset="0"/>
                        </a:rPr>
                        <a:t>Interlocal </a:t>
                      </a:r>
                    </a:p>
                  </a:txBody>
                  <a:tcPr marL="68580" marR="68580" marT="0" marB="0"/>
                </a:tc>
                <a:tc>
                  <a:txBody>
                    <a:bodyPr/>
                    <a:lstStyle/>
                    <a:p>
                      <a:pPr marL="0" marR="0" algn="ctr">
                        <a:lnSpc>
                          <a:spcPct val="107000"/>
                        </a:lnSpc>
                        <a:spcBef>
                          <a:spcPts val="0"/>
                        </a:spcBef>
                        <a:spcAft>
                          <a:spcPts val="0"/>
                        </a:spcAft>
                      </a:pPr>
                      <a:r>
                        <a:rPr lang="en-US" sz="2000" b="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nchor="ctr"/>
                </a:tc>
                <a:tc>
                  <a:txBody>
                    <a:bodyPr/>
                    <a:lstStyle/>
                    <a:p>
                      <a:pPr marL="0" marR="0" algn="ctr">
                        <a:lnSpc>
                          <a:spcPct val="107000"/>
                        </a:lnSpc>
                        <a:spcBef>
                          <a:spcPts val="0"/>
                        </a:spcBef>
                        <a:spcAft>
                          <a:spcPts val="0"/>
                        </a:spcAft>
                      </a:pPr>
                      <a:endParaRPr lang="en-US" sz="20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$480,000</a:t>
                      </a:r>
                      <a:endParaRPr lang="en-US" sz="20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US" sz="20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$400,000</a:t>
                      </a:r>
                      <a:endParaRPr lang="en-US" sz="20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US" sz="20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$977,134</a:t>
                      </a:r>
                      <a:endParaRPr lang="en-US" sz="20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US" sz="20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000" b="0" dirty="0">
                          <a:effectLst/>
                          <a:latin typeface="Times New Roman" panose="02020603050405020304" pitchFamily="18" charset="0"/>
                          <a:ea typeface="Calibri" panose="020F0502020204030204" pitchFamily="34" charset="0"/>
                          <a:cs typeface="Times New Roman" panose="02020603050405020304" pitchFamily="18" charset="0"/>
                        </a:rPr>
                        <a:t>$144,766</a:t>
                      </a:r>
                    </a:p>
                  </a:txBody>
                  <a:tcPr marL="68580" marR="68580" marT="0" marB="0"/>
                </a:tc>
                <a:extLst>
                  <a:ext uri="{0D108BD9-81ED-4DB2-BD59-A6C34878D82A}">
                    <a16:rowId xmlns:a16="http://schemas.microsoft.com/office/drawing/2014/main" val="2400158670"/>
                  </a:ext>
                </a:extLst>
              </a:tr>
              <a:tr h="370840">
                <a:tc>
                  <a:txBody>
                    <a:bodyPr/>
                    <a:lstStyle/>
                    <a:p>
                      <a:pPr marL="0" marR="0" algn="ctr">
                        <a:lnSpc>
                          <a:spcPct val="107000"/>
                        </a:lnSpc>
                        <a:spcBef>
                          <a:spcPts val="0"/>
                        </a:spcBef>
                        <a:spcAft>
                          <a:spcPts val="0"/>
                        </a:spcAft>
                      </a:pPr>
                      <a:r>
                        <a:rPr lang="en-US" sz="2000" b="0" dirty="0">
                          <a:effectLst/>
                          <a:latin typeface="Times New Roman" panose="02020603050405020304" pitchFamily="18" charset="0"/>
                          <a:ea typeface="Times New Roman" panose="02020603050405020304" pitchFamily="18" charset="0"/>
                          <a:cs typeface="Times New Roman" panose="02020603050405020304" pitchFamily="18" charset="0"/>
                        </a:rPr>
                        <a:t>Other Park Facilities</a:t>
                      </a:r>
                      <a:endParaRPr lang="en-US" sz="20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US" sz="20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$97,283</a:t>
                      </a:r>
                      <a:endParaRPr lang="en-US" sz="20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US" sz="20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332,159</a:t>
                      </a:r>
                      <a:endParaRPr lang="en-US" sz="20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US" sz="20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$136,116</a:t>
                      </a:r>
                      <a:endParaRPr lang="en-US" sz="20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US" sz="20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20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$313,568</a:t>
                      </a:r>
                      <a:endParaRPr lang="en-US" sz="20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US" sz="20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000" b="0" dirty="0">
                          <a:effectLst/>
                          <a:latin typeface="Times New Roman" panose="02020603050405020304" pitchFamily="18" charset="0"/>
                          <a:ea typeface="Calibri" panose="020F0502020204030204" pitchFamily="34" charset="0"/>
                          <a:cs typeface="Times New Roman" panose="02020603050405020304" pitchFamily="18" charset="0"/>
                        </a:rPr>
                        <a:t>$1,319,084</a:t>
                      </a:r>
                    </a:p>
                  </a:txBody>
                  <a:tcPr marL="68580" marR="68580" marT="0" marB="0"/>
                </a:tc>
                <a:extLst>
                  <a:ext uri="{0D108BD9-81ED-4DB2-BD59-A6C34878D82A}">
                    <a16:rowId xmlns:a16="http://schemas.microsoft.com/office/drawing/2014/main" val="2200443375"/>
                  </a:ext>
                </a:extLst>
              </a:tr>
            </a:tbl>
          </a:graphicData>
        </a:graphic>
      </p:graphicFrame>
    </p:spTree>
    <p:extLst>
      <p:ext uri="{BB962C8B-B14F-4D97-AF65-F5344CB8AC3E}">
        <p14:creationId xmlns:p14="http://schemas.microsoft.com/office/powerpoint/2010/main" val="33899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C62B9-0A8A-468E-8C62-565E3BD8763B}"/>
              </a:ext>
            </a:extLst>
          </p:cNvPr>
          <p:cNvSpPr>
            <a:spLocks noGrp="1"/>
          </p:cNvSpPr>
          <p:nvPr>
            <p:ph type="title"/>
          </p:nvPr>
        </p:nvSpPr>
        <p:spPr/>
        <p:txBody>
          <a:bodyPr>
            <a:normAutofit/>
          </a:bodyPr>
          <a:lstStyle/>
          <a:p>
            <a:pPr algn="ctr"/>
            <a:r>
              <a:rPr lang="en-US" sz="4800" dirty="0">
                <a:solidFill>
                  <a:schemeClr val="accent1">
                    <a:lumMod val="75000"/>
                  </a:schemeClr>
                </a:solidFill>
                <a:latin typeface="Times New Roman" panose="02020603050405020304" pitchFamily="18" charset="0"/>
                <a:cs typeface="Times New Roman" panose="02020603050405020304" pitchFamily="18" charset="0"/>
              </a:rPr>
              <a:t>BAC RECOMMENDATIONS</a:t>
            </a:r>
          </a:p>
        </p:txBody>
      </p:sp>
      <p:sp>
        <p:nvSpPr>
          <p:cNvPr id="3" name="Content Placeholder 2">
            <a:extLst>
              <a:ext uri="{FF2B5EF4-FFF2-40B4-BE49-F238E27FC236}">
                <a16:creationId xmlns:a16="http://schemas.microsoft.com/office/drawing/2014/main" id="{0321C338-0577-488E-88E7-F333D79709BB}"/>
              </a:ext>
            </a:extLst>
          </p:cNvPr>
          <p:cNvSpPr>
            <a:spLocks noGrp="1"/>
          </p:cNvSpPr>
          <p:nvPr>
            <p:ph idx="1"/>
          </p:nvPr>
        </p:nvSpPr>
        <p:spPr/>
        <p:txBody>
          <a:bodyPr>
            <a:normAutofit fontScale="92500" lnSpcReduction="20000"/>
          </a:bodyPr>
          <a:lstStyle/>
          <a:p>
            <a:pPr marL="0" marR="0" algn="ctr">
              <a:lnSpc>
                <a:spcPct val="115000"/>
              </a:lnSpc>
              <a:spcBef>
                <a:spcPts val="0"/>
              </a:spcBef>
              <a:spcAft>
                <a:spcPts val="0"/>
              </a:spcAft>
            </a:pPr>
            <a:r>
              <a:rPr lang="en-US" sz="3200" dirty="0">
                <a:solidFill>
                  <a:srgbClr val="222222"/>
                </a:solidFill>
                <a:effectLst/>
                <a:latin typeface="Times New Roman" panose="02020603050405020304" pitchFamily="18" charset="0"/>
                <a:ea typeface="Times New Roman" panose="02020603050405020304" pitchFamily="18" charset="0"/>
              </a:rPr>
              <a:t>The Port St. Lucie Budget Advisory Committee reviewed the White paper on St. Lucie County’s use of Impact Fees collected on development in the Port St. Lucie, at its meetings on October 21, November 4, and November 18,  2020. </a:t>
            </a:r>
          </a:p>
          <a:p>
            <a:pPr marL="0" marR="0" algn="ctr">
              <a:lnSpc>
                <a:spcPct val="115000"/>
              </a:lnSpc>
              <a:spcBef>
                <a:spcPts val="0"/>
              </a:spcBef>
              <a:spcAft>
                <a:spcPts val="0"/>
              </a:spcAft>
            </a:pPr>
            <a:endParaRPr lang="en-US" sz="3200" dirty="0">
              <a:solidFill>
                <a:srgbClr val="222222"/>
              </a:solidFill>
              <a:effectLst/>
              <a:latin typeface="Times New Roman" panose="02020603050405020304" pitchFamily="18" charset="0"/>
              <a:ea typeface="Times New Roman" panose="02020603050405020304" pitchFamily="18" charset="0"/>
            </a:endParaRPr>
          </a:p>
          <a:p>
            <a:pPr marL="0" marR="0" algn="ctr">
              <a:lnSpc>
                <a:spcPct val="115000"/>
              </a:lnSpc>
              <a:spcBef>
                <a:spcPts val="0"/>
              </a:spcBef>
              <a:spcAft>
                <a:spcPts val="0"/>
              </a:spcAft>
            </a:pPr>
            <a:r>
              <a:rPr lang="en-US" sz="3200" dirty="0">
                <a:solidFill>
                  <a:srgbClr val="222222"/>
                </a:solidFill>
                <a:latin typeface="Times New Roman" panose="02020603050405020304" pitchFamily="18" charset="0"/>
                <a:ea typeface="Times New Roman" panose="02020603050405020304" pitchFamily="18" charset="0"/>
              </a:rPr>
              <a:t>BAC </a:t>
            </a:r>
            <a:r>
              <a:rPr lang="en-US" sz="3200" dirty="0">
                <a:solidFill>
                  <a:srgbClr val="222222"/>
                </a:solidFill>
                <a:effectLst/>
                <a:latin typeface="Times New Roman" panose="02020603050405020304" pitchFamily="18" charset="0"/>
                <a:ea typeface="Times New Roman" panose="02020603050405020304" pitchFamily="18" charset="0"/>
              </a:rPr>
              <a:t>will present its recommendations to the City Council </a:t>
            </a:r>
          </a:p>
          <a:p>
            <a:pPr marL="0" marR="0" algn="ctr">
              <a:lnSpc>
                <a:spcPct val="115000"/>
              </a:lnSpc>
              <a:spcBef>
                <a:spcPts val="0"/>
              </a:spcBef>
              <a:spcAft>
                <a:spcPts val="0"/>
              </a:spcAft>
            </a:pPr>
            <a:r>
              <a:rPr lang="en-US" sz="3200" dirty="0">
                <a:solidFill>
                  <a:srgbClr val="222222"/>
                </a:solidFill>
                <a:effectLst/>
                <a:latin typeface="Times New Roman" panose="02020603050405020304" pitchFamily="18" charset="0"/>
                <a:ea typeface="Times New Roman" panose="02020603050405020304" pitchFamily="18" charset="0"/>
              </a:rPr>
              <a:t>at its December 14, 2020.</a:t>
            </a:r>
            <a:endParaRPr lang="en-US" sz="3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200" dirty="0">
                <a:solidFill>
                  <a:srgbClr val="222222"/>
                </a:solidFill>
                <a:effectLst/>
                <a:latin typeface="Times New Roman" panose="02020603050405020304" pitchFamily="18" charset="0"/>
                <a:ea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239951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pic>
        <p:nvPicPr>
          <p:cNvPr id="4" name="Picture 3" descr="A close up of a piece of paper with a pencil laying on top">
            <a:extLst>
              <a:ext uri="{FF2B5EF4-FFF2-40B4-BE49-F238E27FC236}">
                <a16:creationId xmlns:a16="http://schemas.microsoft.com/office/drawing/2014/main" id="{65810330-F0B5-43C9-BC34-094FFB5C0529}"/>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975"/>
            <a:ext cx="12191980" cy="6858000"/>
          </a:xfrm>
          <a:prstGeom prst="rect">
            <a:avLst/>
          </a:prstGeom>
        </p:spPr>
      </p:pic>
      <p:sp>
        <p:nvSpPr>
          <p:cNvPr id="35" name="Rectangle 34">
            <a:extLst>
              <a:ext uri="{FF2B5EF4-FFF2-40B4-BE49-F238E27FC236}">
                <a16:creationId xmlns:a16="http://schemas.microsoft.com/office/drawing/2014/main" id="{C5373426-E26E-431D-959C-5DB96C0B6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607" y="1238442"/>
            <a:ext cx="3635926" cy="4355751"/>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8016375" y="2122414"/>
            <a:ext cx="3428389" cy="1097171"/>
          </a:xfrm>
        </p:spPr>
        <p:txBody>
          <a:bodyPr anchor="b">
            <a:normAutofit/>
          </a:bodyPr>
          <a:lstStyle/>
          <a:p>
            <a:pPr algn="ctr"/>
            <a:r>
              <a:rPr lang="en-US" sz="3600" dirty="0">
                <a:solidFill>
                  <a:schemeClr val="tx1"/>
                </a:solidFill>
              </a:rPr>
              <a:t>QUESTIONS?</a:t>
            </a: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8127750" y="4093828"/>
            <a:ext cx="3205640" cy="1288934"/>
          </a:xfrm>
        </p:spPr>
        <p:txBody>
          <a:bodyPr anchor="t">
            <a:noAutofit/>
          </a:bodyPr>
          <a:lstStyle/>
          <a:p>
            <a:pPr algn="ctr">
              <a:lnSpc>
                <a:spcPct val="100000"/>
              </a:lnSpc>
            </a:pPr>
            <a:r>
              <a:rPr lang="en-US" sz="1600" dirty="0"/>
              <a:t>Port St. Lucie</a:t>
            </a:r>
          </a:p>
          <a:p>
            <a:pPr algn="ctr">
              <a:lnSpc>
                <a:spcPct val="100000"/>
              </a:lnSpc>
            </a:pPr>
            <a:r>
              <a:rPr lang="en-US" sz="1600" dirty="0"/>
              <a:t>City Council</a:t>
            </a:r>
          </a:p>
          <a:p>
            <a:pPr algn="ctr">
              <a:lnSpc>
                <a:spcPct val="100000"/>
              </a:lnSpc>
            </a:pPr>
            <a:r>
              <a:rPr lang="en-US" sz="1600" dirty="0"/>
              <a:t>December 14, 2020</a:t>
            </a:r>
          </a:p>
        </p:txBody>
      </p:sp>
      <p:cxnSp>
        <p:nvCxnSpPr>
          <p:cNvPr id="37" name="Straight Connector 36">
            <a:extLst>
              <a:ext uri="{FF2B5EF4-FFF2-40B4-BE49-F238E27FC236}">
                <a16:creationId xmlns:a16="http://schemas.microsoft.com/office/drawing/2014/main" id="{96D07482-83A3-4451-943C-B46961082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76090" y="4508519"/>
            <a:ext cx="3108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EDC90921-9082-491B-940E-827D679F3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24024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20F78-CACF-4C21-ADFA-BCF8FF68F3A2}"/>
              </a:ext>
            </a:extLst>
          </p:cNvPr>
          <p:cNvSpPr>
            <a:spLocks noGrp="1"/>
          </p:cNvSpPr>
          <p:nvPr>
            <p:ph type="title"/>
          </p:nvPr>
        </p:nvSpPr>
        <p:spPr/>
        <p:txBody>
          <a:bodyPr/>
          <a:lstStyle/>
          <a:p>
            <a:r>
              <a:rPr lang="en-US" dirty="0"/>
              <a:t>WHAT IS AN INTERLOCAL AGREEMENT?</a:t>
            </a:r>
          </a:p>
        </p:txBody>
      </p:sp>
      <p:sp>
        <p:nvSpPr>
          <p:cNvPr id="3" name="Content Placeholder 2">
            <a:extLst>
              <a:ext uri="{FF2B5EF4-FFF2-40B4-BE49-F238E27FC236}">
                <a16:creationId xmlns:a16="http://schemas.microsoft.com/office/drawing/2014/main" id="{E9F72A54-5E5A-4F26-AA27-BB65AA4F77E3}"/>
              </a:ext>
            </a:extLst>
          </p:cNvPr>
          <p:cNvSpPr>
            <a:spLocks noGrp="1"/>
          </p:cNvSpPr>
          <p:nvPr>
            <p:ph idx="1"/>
          </p:nvPr>
        </p:nvSpPr>
        <p:spPr/>
        <p:txBody>
          <a:bodyPr>
            <a:normAutofit/>
          </a:bodyPr>
          <a:lstStyle/>
          <a:p>
            <a:r>
              <a:rPr lang="en-US" dirty="0"/>
              <a:t>A written contract between local government agencies to spell out cooperation on joint operations. Interlocal agreements </a:t>
            </a:r>
          </a:p>
          <a:p>
            <a:r>
              <a:rPr lang="en-US" dirty="0"/>
              <a:t>Authorized in Florida Statute 163. 01, also known as the Florida Interlocal Cooperation Act of 1969. The Act allows local governments to enter into agreements on matters of common interest and community benefit. </a:t>
            </a:r>
          </a:p>
          <a:p>
            <a:r>
              <a:rPr lang="en-US" dirty="0"/>
              <a:t>Some interlocal agreements are required by Statute; for example, interlocal agreements for joint planning and school siting. </a:t>
            </a:r>
          </a:p>
          <a:p>
            <a:r>
              <a:rPr lang="en-US" dirty="0"/>
              <a:t>Interlocal agreements must be approved by a vote of the elected bodies that are parties to the agreement.</a:t>
            </a:r>
          </a:p>
        </p:txBody>
      </p:sp>
    </p:spTree>
    <p:extLst>
      <p:ext uri="{BB962C8B-B14F-4D97-AF65-F5344CB8AC3E}">
        <p14:creationId xmlns:p14="http://schemas.microsoft.com/office/powerpoint/2010/main" val="1504680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8FAFD-723C-4735-A356-607E14440E0B}"/>
              </a:ext>
            </a:extLst>
          </p:cNvPr>
          <p:cNvSpPr>
            <a:spLocks noGrp="1"/>
          </p:cNvSpPr>
          <p:nvPr>
            <p:ph type="title"/>
          </p:nvPr>
        </p:nvSpPr>
        <p:spPr/>
        <p:txBody>
          <a:bodyPr>
            <a:normAutofit fontScale="90000"/>
          </a:bodyPr>
          <a:lstStyle/>
          <a:p>
            <a:r>
              <a:rPr lang="en-US" dirty="0"/>
              <a:t>WHAT INTERLOCAL AGREEMENTS EXIST ON IMPACT FEES?</a:t>
            </a:r>
          </a:p>
        </p:txBody>
      </p:sp>
      <p:sp>
        <p:nvSpPr>
          <p:cNvPr id="3" name="Content Placeholder 2">
            <a:extLst>
              <a:ext uri="{FF2B5EF4-FFF2-40B4-BE49-F238E27FC236}">
                <a16:creationId xmlns:a16="http://schemas.microsoft.com/office/drawing/2014/main" id="{D8858816-270F-4B7D-BAF7-833B5B2FD737}"/>
              </a:ext>
            </a:extLst>
          </p:cNvPr>
          <p:cNvSpPr>
            <a:spLocks noGrp="1"/>
          </p:cNvSpPr>
          <p:nvPr>
            <p:ph sz="half" idx="1"/>
          </p:nvPr>
        </p:nvSpPr>
        <p:spPr/>
        <p:txBody>
          <a:bodyPr/>
          <a:lstStyle/>
          <a:p>
            <a:r>
              <a:rPr lang="en-US" sz="1800" dirty="0">
                <a:effectLst/>
                <a:latin typeface="Times New Roman" panose="02020603050405020304" pitchFamily="18" charset="0"/>
                <a:ea typeface="Times New Roman" panose="02020603050405020304" pitchFamily="18" charset="0"/>
              </a:rPr>
              <a:t>The City of Port St. Lucie and St Lucie County have interlocal agreements for </a:t>
            </a:r>
          </a:p>
          <a:p>
            <a:r>
              <a:rPr lang="en-US" sz="1800" dirty="0">
                <a:effectLst/>
                <a:latin typeface="Times New Roman" panose="02020603050405020304" pitchFamily="18" charset="0"/>
                <a:ea typeface="Times New Roman" panose="02020603050405020304" pitchFamily="18" charset="0"/>
              </a:rPr>
              <a:t>Libraries, </a:t>
            </a:r>
          </a:p>
          <a:p>
            <a:r>
              <a:rPr lang="en-US" sz="1800" dirty="0">
                <a:effectLst/>
                <a:latin typeface="Times New Roman" panose="02020603050405020304" pitchFamily="18" charset="0"/>
                <a:ea typeface="Times New Roman" panose="02020603050405020304" pitchFamily="18" charset="0"/>
              </a:rPr>
              <a:t>Parks, </a:t>
            </a:r>
          </a:p>
          <a:p>
            <a:r>
              <a:rPr lang="en-US" sz="1800" dirty="0">
                <a:effectLst/>
                <a:latin typeface="Times New Roman" panose="02020603050405020304" pitchFamily="18" charset="0"/>
                <a:ea typeface="Times New Roman" panose="02020603050405020304" pitchFamily="18" charset="0"/>
              </a:rPr>
              <a:t>Public Buildings and </a:t>
            </a:r>
          </a:p>
          <a:p>
            <a:r>
              <a:rPr lang="en-US" sz="1800" dirty="0">
                <a:effectLst/>
                <a:latin typeface="Times New Roman" panose="02020603050405020304" pitchFamily="18" charset="0"/>
                <a:ea typeface="Times New Roman" panose="02020603050405020304" pitchFamily="18" charset="0"/>
              </a:rPr>
              <a:t>Roads.</a:t>
            </a:r>
          </a:p>
          <a:p>
            <a:endParaRPr lang="en-US" dirty="0"/>
          </a:p>
        </p:txBody>
      </p:sp>
      <p:pic>
        <p:nvPicPr>
          <p:cNvPr id="8" name="Picture 7">
            <a:extLst>
              <a:ext uri="{FF2B5EF4-FFF2-40B4-BE49-F238E27FC236}">
                <a16:creationId xmlns:a16="http://schemas.microsoft.com/office/drawing/2014/main" id="{328829CB-C84C-4A16-96DC-6416D772F135}"/>
              </a:ext>
            </a:extLst>
          </p:cNvPr>
          <p:cNvPicPr>
            <a:picLocks noChangeAspect="1"/>
          </p:cNvPicPr>
          <p:nvPr/>
        </p:nvPicPr>
        <p:blipFill>
          <a:blip r:embed="rId2"/>
          <a:stretch>
            <a:fillRect/>
          </a:stretch>
        </p:blipFill>
        <p:spPr>
          <a:xfrm>
            <a:off x="6454984" y="2966143"/>
            <a:ext cx="4639736" cy="1546579"/>
          </a:xfrm>
          <a:prstGeom prst="rect">
            <a:avLst/>
          </a:prstGeom>
        </p:spPr>
      </p:pic>
      <p:pic>
        <p:nvPicPr>
          <p:cNvPr id="5" name="Content Placeholder 4">
            <a:extLst>
              <a:ext uri="{FF2B5EF4-FFF2-40B4-BE49-F238E27FC236}">
                <a16:creationId xmlns:a16="http://schemas.microsoft.com/office/drawing/2014/main" id="{53C41DCE-8CE6-40FB-82C6-C7368405439A}"/>
              </a:ext>
            </a:extLst>
          </p:cNvPr>
          <p:cNvPicPr>
            <a:picLocks noGrp="1" noChangeAspect="1"/>
          </p:cNvPicPr>
          <p:nvPr>
            <p:ph sz="half" idx="2"/>
          </p:nvPr>
        </p:nvPicPr>
        <p:blipFill>
          <a:blip r:embed="rId3"/>
          <a:stretch>
            <a:fillRect/>
          </a:stretch>
        </p:blipFill>
        <p:spPr>
          <a:xfrm>
            <a:off x="5647099" y="2479500"/>
            <a:ext cx="1862440" cy="2033222"/>
          </a:xfrm>
        </p:spPr>
      </p:pic>
      <p:pic>
        <p:nvPicPr>
          <p:cNvPr id="7" name="Picture 6">
            <a:extLst>
              <a:ext uri="{FF2B5EF4-FFF2-40B4-BE49-F238E27FC236}">
                <a16:creationId xmlns:a16="http://schemas.microsoft.com/office/drawing/2014/main" id="{451DE0DF-4658-4D40-9167-F86BA224748D}"/>
              </a:ext>
            </a:extLst>
          </p:cNvPr>
          <p:cNvPicPr>
            <a:picLocks noChangeAspect="1"/>
          </p:cNvPicPr>
          <p:nvPr/>
        </p:nvPicPr>
        <p:blipFill>
          <a:blip r:embed="rId4"/>
          <a:stretch>
            <a:fillRect/>
          </a:stretch>
        </p:blipFill>
        <p:spPr>
          <a:xfrm>
            <a:off x="7419621" y="2722822"/>
            <a:ext cx="2217653" cy="2033222"/>
          </a:xfrm>
          <a:prstGeom prst="rect">
            <a:avLst/>
          </a:prstGeom>
        </p:spPr>
      </p:pic>
    </p:spTree>
    <p:extLst>
      <p:ext uri="{BB962C8B-B14F-4D97-AF65-F5344CB8AC3E}">
        <p14:creationId xmlns:p14="http://schemas.microsoft.com/office/powerpoint/2010/main" val="2343864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B71AD-04E6-42F6-B0C1-436D7C3FFA13}"/>
              </a:ext>
            </a:extLst>
          </p:cNvPr>
          <p:cNvSpPr>
            <a:spLocks noGrp="1"/>
          </p:cNvSpPr>
          <p:nvPr>
            <p:ph type="title"/>
          </p:nvPr>
        </p:nvSpPr>
        <p:spPr/>
        <p:txBody>
          <a:bodyPr/>
          <a:lstStyle/>
          <a:p>
            <a:r>
              <a:rPr lang="en-US" dirty="0"/>
              <a:t>LIBRARIES AND PARKS</a:t>
            </a:r>
          </a:p>
        </p:txBody>
      </p:sp>
      <p:sp>
        <p:nvSpPr>
          <p:cNvPr id="3" name="Content Placeholder 2">
            <a:extLst>
              <a:ext uri="{FF2B5EF4-FFF2-40B4-BE49-F238E27FC236}">
                <a16:creationId xmlns:a16="http://schemas.microsoft.com/office/drawing/2014/main" id="{035E192C-5269-42D9-BCD9-196D85C41CA6}"/>
              </a:ext>
            </a:extLst>
          </p:cNvPr>
          <p:cNvSpPr>
            <a:spLocks noGrp="1"/>
          </p:cNvSpPr>
          <p:nvPr>
            <p:ph idx="1"/>
          </p:nvPr>
        </p:nvSpPr>
        <p:spPr/>
        <p:txBody>
          <a:bodyPr>
            <a:normAutofit fontScale="92500"/>
          </a:bodyPr>
          <a:lstStyle/>
          <a:p>
            <a:r>
              <a:rPr lang="en-US" sz="1800" dirty="0">
                <a:effectLst/>
                <a:latin typeface="Times New Roman" panose="02020603050405020304" pitchFamily="18" charset="0"/>
                <a:ea typeface="Times New Roman" panose="02020603050405020304" pitchFamily="18" charset="0"/>
              </a:rPr>
              <a:t>The Library interlocal agreement is dated September 2005.  The County will try to use fees collected on development within Port St. Lucie to funds library facilities that benefit the City.</a:t>
            </a:r>
          </a:p>
          <a:p>
            <a:r>
              <a:rPr lang="en-US" sz="1800" dirty="0">
                <a:effectLst/>
                <a:latin typeface="Times New Roman" panose="02020603050405020304" pitchFamily="18" charset="0"/>
                <a:ea typeface="Times New Roman" panose="02020603050405020304" pitchFamily="18" charset="0"/>
              </a:rPr>
              <a:t>The Parks interlocal agreement is dated September 2011.  The County will try to use fees collected on development within Port St. Lucie to fund expansion, construction or debt service for the following facilities: </a:t>
            </a:r>
          </a:p>
          <a:p>
            <a:pPr>
              <a:buFont typeface="Wingdings" panose="05000000000000000000" pitchFamily="2" charset="2"/>
              <a:buChar char="Ø"/>
            </a:pPr>
            <a:r>
              <a:rPr lang="en-US" sz="1800" dirty="0">
                <a:effectLst/>
                <a:latin typeface="Times New Roman" panose="02020603050405020304" pitchFamily="18" charset="0"/>
                <a:ea typeface="Times New Roman" panose="02020603050405020304" pitchFamily="18" charset="0"/>
              </a:rPr>
              <a:t>St. Lucie County Region a I Football-Soccer Stadium Ravenswood Pool, </a:t>
            </a:r>
          </a:p>
          <a:p>
            <a:pPr>
              <a:buFont typeface="Wingdings" panose="05000000000000000000" pitchFamily="2" charset="2"/>
              <a:buChar char="Ø"/>
            </a:pPr>
            <a:r>
              <a:rPr lang="en-US" sz="1800" dirty="0">
                <a:effectLst/>
                <a:latin typeface="Times New Roman" panose="02020603050405020304" pitchFamily="18" charset="0"/>
                <a:ea typeface="Times New Roman" panose="02020603050405020304" pitchFamily="18" charset="0"/>
              </a:rPr>
              <a:t>St. Lucie County Fairgrounds, </a:t>
            </a:r>
          </a:p>
          <a:p>
            <a:pPr>
              <a:buFont typeface="Wingdings" panose="05000000000000000000" pitchFamily="2" charset="2"/>
              <a:buChar char="Ø"/>
            </a:pPr>
            <a:r>
              <a:rPr lang="en-US" sz="1800" dirty="0">
                <a:effectLst/>
                <a:latin typeface="Times New Roman" panose="02020603050405020304" pitchFamily="18" charset="0"/>
                <a:ea typeface="Times New Roman" panose="02020603050405020304" pitchFamily="18" charset="0"/>
              </a:rPr>
              <a:t>Oxbow Eco-Center, </a:t>
            </a:r>
          </a:p>
          <a:p>
            <a:pPr>
              <a:buFont typeface="Wingdings" panose="05000000000000000000" pitchFamily="2" charset="2"/>
              <a:buChar char="Ø"/>
            </a:pPr>
            <a:r>
              <a:rPr lang="en-US" sz="1800" dirty="0">
                <a:effectLst/>
                <a:latin typeface="Times New Roman" panose="02020603050405020304" pitchFamily="18" charset="0"/>
                <a:ea typeface="Times New Roman" panose="02020603050405020304" pitchFamily="18" charset="0"/>
              </a:rPr>
              <a:t>Savannas Campgrounds and </a:t>
            </a:r>
          </a:p>
          <a:p>
            <a:pPr>
              <a:buFont typeface="Wingdings" panose="05000000000000000000" pitchFamily="2" charset="2"/>
              <a:buChar char="Ø"/>
            </a:pPr>
            <a:r>
              <a:rPr lang="en-US" sz="1800" dirty="0">
                <a:effectLst/>
                <a:latin typeface="Times New Roman" panose="02020603050405020304" pitchFamily="18" charset="0"/>
                <a:ea typeface="Times New Roman" panose="02020603050405020304" pitchFamily="18" charset="0"/>
              </a:rPr>
              <a:t>River Park Marina.</a:t>
            </a:r>
          </a:p>
          <a:p>
            <a:endParaRPr lang="en-US" dirty="0"/>
          </a:p>
        </p:txBody>
      </p:sp>
    </p:spTree>
    <p:extLst>
      <p:ext uri="{BB962C8B-B14F-4D97-AF65-F5344CB8AC3E}">
        <p14:creationId xmlns:p14="http://schemas.microsoft.com/office/powerpoint/2010/main" val="1988131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C16D8-CE41-4AF0-9D88-870BB79EF0DC}"/>
              </a:ext>
            </a:extLst>
          </p:cNvPr>
          <p:cNvSpPr>
            <a:spLocks noGrp="1"/>
          </p:cNvSpPr>
          <p:nvPr>
            <p:ph type="title"/>
          </p:nvPr>
        </p:nvSpPr>
        <p:spPr/>
        <p:txBody>
          <a:bodyPr/>
          <a:lstStyle/>
          <a:p>
            <a:r>
              <a:rPr lang="en-US" dirty="0"/>
              <a:t>PUBLIC BUILDINGS</a:t>
            </a:r>
          </a:p>
        </p:txBody>
      </p:sp>
      <p:sp>
        <p:nvSpPr>
          <p:cNvPr id="3" name="Content Placeholder 2">
            <a:extLst>
              <a:ext uri="{FF2B5EF4-FFF2-40B4-BE49-F238E27FC236}">
                <a16:creationId xmlns:a16="http://schemas.microsoft.com/office/drawing/2014/main" id="{02CB9F73-1BA8-48C5-895E-A58AD9BE32F8}"/>
              </a:ext>
            </a:extLst>
          </p:cNvPr>
          <p:cNvSpPr>
            <a:spLocks noGrp="1"/>
          </p:cNvSpPr>
          <p:nvPr>
            <p:ph idx="1"/>
          </p:nvPr>
        </p:nvSpPr>
        <p:spPr/>
        <p:txBody>
          <a:bodyPr/>
          <a:lstStyle/>
          <a:p>
            <a:pPr marL="0" marR="0">
              <a:lnSpc>
                <a:spcPct val="115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The Public Buildings Interlocal agreement was also approved September 2011. </a:t>
            </a:r>
          </a:p>
          <a:p>
            <a:pPr marL="0" marR="0">
              <a:lnSpc>
                <a:spcPct val="115000"/>
              </a:lnSpc>
              <a:spcBef>
                <a:spcPts val="0"/>
              </a:spcBef>
              <a:spcAft>
                <a:spcPts val="0"/>
              </a:spcAft>
            </a:pPr>
            <a:endParaRPr lang="en-US" sz="1800" dirty="0">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Funds retained by the County shall be expended for capital improvements, land acquisition or debt service payments related to the County's public building needs as follows:</a:t>
            </a:r>
          </a:p>
          <a:p>
            <a:pPr marL="0" marR="0">
              <a:lnSpc>
                <a:spcPct val="115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R="0" lvl="0">
              <a:spcBef>
                <a:spcPts val="0"/>
              </a:spcBef>
              <a:spcAft>
                <a:spcPts val="0"/>
              </a:spcAft>
              <a:buFont typeface="Wingdings" panose="05000000000000000000" pitchFamily="2" charset="2"/>
              <a:buChar char="Ø"/>
            </a:pPr>
            <a:r>
              <a:rPr lang="en-US" sz="1800" dirty="0">
                <a:effectLst/>
                <a:latin typeface="Times New Roman" panose="02020603050405020304" pitchFamily="18" charset="0"/>
                <a:ea typeface="Times New Roman" panose="02020603050405020304" pitchFamily="18" charset="0"/>
              </a:rPr>
              <a:t>Eighty-four (84%) percent of the collection amount received by the County shall be spent on County correction/detention facilities.</a:t>
            </a:r>
          </a:p>
          <a:p>
            <a:pPr marR="0">
              <a:spcBef>
                <a:spcPts val="0"/>
              </a:spcBef>
              <a:spcAft>
                <a:spcPts val="0"/>
              </a:spcAft>
              <a:buFont typeface="Wingdings" panose="05000000000000000000" pitchFamily="2" charset="2"/>
              <a:buChar char="Ø"/>
            </a:pPr>
            <a:endParaRPr lang="en-US" sz="1800" dirty="0">
              <a:effectLst/>
              <a:latin typeface="Times New Roman" panose="02020603050405020304" pitchFamily="18" charset="0"/>
              <a:ea typeface="Times New Roman" panose="02020603050405020304" pitchFamily="18" charset="0"/>
            </a:endParaRPr>
          </a:p>
          <a:p>
            <a:pPr marR="0" lvl="0">
              <a:spcBef>
                <a:spcPts val="0"/>
              </a:spcBef>
              <a:spcAft>
                <a:spcPts val="0"/>
              </a:spcAft>
              <a:buFont typeface="Wingdings" panose="05000000000000000000" pitchFamily="2" charset="2"/>
              <a:buChar char="Ø"/>
            </a:pPr>
            <a:r>
              <a:rPr lang="en-US" sz="1800" dirty="0">
                <a:effectLst/>
                <a:latin typeface="Times New Roman" panose="02020603050405020304" pitchFamily="18" charset="0"/>
                <a:ea typeface="Times New Roman" panose="02020603050405020304" pitchFamily="18" charset="0"/>
              </a:rPr>
              <a:t>Sixteen (16%) percent of the collection amount received by the County shall be spent on court facilities or county/constitutional officer facilities.</a:t>
            </a:r>
          </a:p>
          <a:p>
            <a:pPr marL="0" marR="0" indent="0">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TextBox 3">
            <a:extLst>
              <a:ext uri="{FF2B5EF4-FFF2-40B4-BE49-F238E27FC236}">
                <a16:creationId xmlns:a16="http://schemas.microsoft.com/office/drawing/2014/main" id="{E63C9890-E633-4B3A-8C4E-1B9D8D6F0CB4}"/>
              </a:ext>
            </a:extLst>
          </p:cNvPr>
          <p:cNvSpPr txBox="1"/>
          <p:nvPr/>
        </p:nvSpPr>
        <p:spPr>
          <a:xfrm>
            <a:off x="7625593" y="1140903"/>
            <a:ext cx="3263317" cy="646331"/>
          </a:xfrm>
          <a:prstGeom prst="rect">
            <a:avLst/>
          </a:prstGeom>
          <a:noFill/>
        </p:spPr>
        <p:txBody>
          <a:bodyPr wrap="square" rtlCol="0">
            <a:spAutoFit/>
          </a:bodyPr>
          <a:lstStyle/>
          <a:p>
            <a:pPr algn="ctr"/>
            <a:r>
              <a:rPr lang="en-US" dirty="0">
                <a:solidFill>
                  <a:schemeClr val="accent4">
                    <a:lumMod val="50000"/>
                  </a:schemeClr>
                </a:solidFill>
              </a:rPr>
              <a:t>84% Correction/Detention</a:t>
            </a:r>
          </a:p>
          <a:p>
            <a:pPr algn="ctr"/>
            <a:r>
              <a:rPr lang="en-US" dirty="0">
                <a:solidFill>
                  <a:schemeClr val="accent4">
                    <a:lumMod val="50000"/>
                  </a:schemeClr>
                </a:solidFill>
              </a:rPr>
              <a:t>16% Court/Constitutionals</a:t>
            </a:r>
          </a:p>
        </p:txBody>
      </p:sp>
    </p:spTree>
    <p:extLst>
      <p:ext uri="{BB962C8B-B14F-4D97-AF65-F5344CB8AC3E}">
        <p14:creationId xmlns:p14="http://schemas.microsoft.com/office/powerpoint/2010/main" val="484555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37B45-C5BA-44B6-91C0-F05E0D63EBA3}"/>
              </a:ext>
            </a:extLst>
          </p:cNvPr>
          <p:cNvSpPr>
            <a:spLocks noGrp="1"/>
          </p:cNvSpPr>
          <p:nvPr>
            <p:ph type="title"/>
          </p:nvPr>
        </p:nvSpPr>
        <p:spPr/>
        <p:txBody>
          <a:bodyPr/>
          <a:lstStyle/>
          <a:p>
            <a:r>
              <a:rPr lang="en-US" dirty="0"/>
              <a:t>ROADS</a:t>
            </a:r>
          </a:p>
        </p:txBody>
      </p:sp>
      <p:sp>
        <p:nvSpPr>
          <p:cNvPr id="3" name="Content Placeholder 2">
            <a:extLst>
              <a:ext uri="{FF2B5EF4-FFF2-40B4-BE49-F238E27FC236}">
                <a16:creationId xmlns:a16="http://schemas.microsoft.com/office/drawing/2014/main" id="{F40B2403-5669-4CF7-8B8A-7E15F86368D7}"/>
              </a:ext>
            </a:extLst>
          </p:cNvPr>
          <p:cNvSpPr>
            <a:spLocks noGrp="1"/>
          </p:cNvSpPr>
          <p:nvPr>
            <p:ph idx="1"/>
          </p:nvPr>
        </p:nvSpPr>
        <p:spPr/>
        <p:txBody>
          <a:bodyPr>
            <a:normAutofit fontScale="92500" lnSpcReduction="10000"/>
          </a:bodyPr>
          <a:lstStyle/>
          <a:p>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The agreement requires the County to inform the City regarding the expenditure of any impact fee funds collected by City and remitted to County and, </a:t>
            </a:r>
          </a:p>
          <a:p>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where possible, expend the impact fee funds to construct part or all of a road improvement project or for debt service payments for </a:t>
            </a:r>
          </a:p>
          <a:p>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Midway Road, </a:t>
            </a:r>
          </a:p>
          <a:p>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Prima Vista Boulevard, </a:t>
            </a:r>
          </a:p>
          <a:p>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Glades Cutoff Road, </a:t>
            </a:r>
          </a:p>
          <a:p>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Rangeline Road, </a:t>
            </a:r>
          </a:p>
          <a:p>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Walton Road and </a:t>
            </a:r>
          </a:p>
          <a:p>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St. James/ S. 25th Street. </a:t>
            </a:r>
          </a:p>
          <a:p>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The County is also required to submit an annual report every December indicating the amount of impact fees collected and the expenditure of impact fees for the prior fiscal year.</a:t>
            </a:r>
          </a:p>
          <a:p>
            <a:endParaRPr lang="en-US" dirty="0"/>
          </a:p>
        </p:txBody>
      </p:sp>
      <p:sp>
        <p:nvSpPr>
          <p:cNvPr id="4" name="Text Placeholder 3">
            <a:extLst>
              <a:ext uri="{FF2B5EF4-FFF2-40B4-BE49-F238E27FC236}">
                <a16:creationId xmlns:a16="http://schemas.microsoft.com/office/drawing/2014/main" id="{5F161AA3-5B82-41BD-8C88-01E7B6F31593}"/>
              </a:ext>
            </a:extLst>
          </p:cNvPr>
          <p:cNvSpPr>
            <a:spLocks noGrp="1"/>
          </p:cNvSpPr>
          <p:nvPr>
            <p:ph type="body" sz="half" idx="2"/>
          </p:nvPr>
        </p:nvSpPr>
        <p:spPr/>
        <p:txBody>
          <a:bodyPr/>
          <a:lstStyle/>
          <a:p>
            <a:r>
              <a:rPr lang="en-US" dirty="0"/>
              <a:t>adopted in September 2011</a:t>
            </a:r>
          </a:p>
        </p:txBody>
      </p:sp>
      <p:pic>
        <p:nvPicPr>
          <p:cNvPr id="8" name="Content Placeholder 7">
            <a:extLst>
              <a:ext uri="{FF2B5EF4-FFF2-40B4-BE49-F238E27FC236}">
                <a16:creationId xmlns:a16="http://schemas.microsoft.com/office/drawing/2014/main" id="{0F2E542E-FDB4-4A08-AB5A-45DEE7B9A2A5}"/>
              </a:ext>
            </a:extLst>
          </p:cNvPr>
          <p:cNvPicPr>
            <a:picLocks noGrp="1" noChangeAspect="1"/>
          </p:cNvPicPr>
          <p:nvPr>
            <p:ph sz="quarter" idx="4294967295"/>
          </p:nvPr>
        </p:nvPicPr>
        <p:blipFill>
          <a:blip r:embed="rId2"/>
          <a:srcRect/>
          <a:stretch/>
        </p:blipFill>
        <p:spPr>
          <a:xfrm>
            <a:off x="2696332" y="3630438"/>
            <a:ext cx="1870075" cy="2835275"/>
          </a:xfrm>
        </p:spPr>
      </p:pic>
    </p:spTree>
    <p:extLst>
      <p:ext uri="{BB962C8B-B14F-4D97-AF65-F5344CB8AC3E}">
        <p14:creationId xmlns:p14="http://schemas.microsoft.com/office/powerpoint/2010/main" val="866824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20F78-CACF-4C21-ADFA-BCF8FF68F3A2}"/>
              </a:ext>
            </a:extLst>
          </p:cNvPr>
          <p:cNvSpPr>
            <a:spLocks noGrp="1"/>
          </p:cNvSpPr>
          <p:nvPr>
            <p:ph type="title"/>
          </p:nvPr>
        </p:nvSpPr>
        <p:spPr/>
        <p:txBody>
          <a:bodyPr>
            <a:noAutofit/>
          </a:bodyPr>
          <a:lstStyle/>
          <a:p>
            <a:pPr algn="ctr"/>
            <a:r>
              <a:rPr lang="en-US" sz="4000" dirty="0">
                <a:solidFill>
                  <a:schemeClr val="accent1">
                    <a:lumMod val="75000"/>
                  </a:schemeClr>
                </a:solidFill>
                <a:latin typeface="Times New Roman" panose="02020603050405020304" pitchFamily="18" charset="0"/>
                <a:cs typeface="Times New Roman" panose="02020603050405020304" pitchFamily="18" charset="0"/>
              </a:rPr>
              <a:t>PORT ST. LUCIE AND ST. LUCIE COUNTY</a:t>
            </a:r>
            <a:br>
              <a:rPr lang="en-US" sz="4000" dirty="0">
                <a:solidFill>
                  <a:schemeClr val="accent1">
                    <a:lumMod val="75000"/>
                  </a:schemeClr>
                </a:solidFill>
                <a:latin typeface="Times New Roman" panose="02020603050405020304" pitchFamily="18" charset="0"/>
                <a:cs typeface="Times New Roman" panose="02020603050405020304" pitchFamily="18" charset="0"/>
              </a:rPr>
            </a:br>
            <a:r>
              <a:rPr lang="en-US" sz="4000" dirty="0">
                <a:solidFill>
                  <a:schemeClr val="accent1">
                    <a:lumMod val="75000"/>
                  </a:schemeClr>
                </a:solidFill>
                <a:latin typeface="Times New Roman" panose="02020603050405020304" pitchFamily="18" charset="0"/>
                <a:cs typeface="Times New Roman" panose="02020603050405020304" pitchFamily="18" charset="0"/>
              </a:rPr>
              <a:t>INTERLOCAL AGREEMENT ON ROADS</a:t>
            </a:r>
          </a:p>
        </p:txBody>
      </p:sp>
      <p:sp>
        <p:nvSpPr>
          <p:cNvPr id="3" name="Content Placeholder 2">
            <a:extLst>
              <a:ext uri="{FF2B5EF4-FFF2-40B4-BE49-F238E27FC236}">
                <a16:creationId xmlns:a16="http://schemas.microsoft.com/office/drawing/2014/main" id="{E9F72A54-5E5A-4F26-AA27-BB65AA4F77E3}"/>
              </a:ext>
            </a:extLst>
          </p:cNvPr>
          <p:cNvSpPr>
            <a:spLocks noGrp="1"/>
          </p:cNvSpPr>
          <p:nvPr>
            <p:ph idx="1"/>
          </p:nvPr>
        </p:nvSpPr>
        <p:spPr/>
        <p:txBody>
          <a:bodyPr>
            <a:noAutofit/>
          </a:bodyPr>
          <a:lstStyle/>
          <a:p>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Requires the County to inform the City regarding the expenditure of any impact fee funds collected by City and remitted to County</a:t>
            </a:r>
          </a:p>
          <a:p>
            <a:r>
              <a:rPr lang="en-US" sz="2800" dirty="0">
                <a:latin typeface="Times New Roman" panose="02020603050405020304" pitchFamily="18" charset="0"/>
                <a:ea typeface="Times New Roman" panose="02020603050405020304" pitchFamily="18" charset="0"/>
                <a:cs typeface="Times New Roman" panose="02020603050405020304" pitchFamily="18" charset="0"/>
              </a:rPr>
              <a:t>W</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here possible, expend the impact fee funds to construct or pay debt  service for six roads</a:t>
            </a:r>
          </a:p>
          <a:p>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Requires the County to submit an annual report every December indicating the amount of impact fees collected and the expenditure of impact fees.</a:t>
            </a:r>
          </a:p>
        </p:txBody>
      </p:sp>
    </p:spTree>
    <p:extLst>
      <p:ext uri="{BB962C8B-B14F-4D97-AF65-F5344CB8AC3E}">
        <p14:creationId xmlns:p14="http://schemas.microsoft.com/office/powerpoint/2010/main" val="2730423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20F78-CACF-4C21-ADFA-BCF8FF68F3A2}"/>
              </a:ext>
            </a:extLst>
          </p:cNvPr>
          <p:cNvSpPr>
            <a:spLocks noGrp="1"/>
          </p:cNvSpPr>
          <p:nvPr>
            <p:ph type="title"/>
          </p:nvPr>
        </p:nvSpPr>
        <p:spPr/>
        <p:txBody>
          <a:bodyPr>
            <a:noAutofit/>
          </a:bodyPr>
          <a:lstStyle/>
          <a:p>
            <a:pPr algn="ctr"/>
            <a:r>
              <a:rPr lang="en-US" sz="3600" dirty="0">
                <a:solidFill>
                  <a:schemeClr val="accent1">
                    <a:lumMod val="75000"/>
                  </a:schemeClr>
                </a:solidFill>
              </a:rPr>
              <a:t>THE SIX ROADS IN THE</a:t>
            </a:r>
            <a:br>
              <a:rPr lang="en-US" sz="3600" dirty="0">
                <a:solidFill>
                  <a:schemeClr val="accent1">
                    <a:lumMod val="75000"/>
                  </a:schemeClr>
                </a:solidFill>
              </a:rPr>
            </a:br>
            <a:r>
              <a:rPr lang="en-US" sz="3600" dirty="0">
                <a:solidFill>
                  <a:schemeClr val="accent1">
                    <a:lumMod val="75000"/>
                  </a:schemeClr>
                </a:solidFill>
              </a:rPr>
              <a:t>INTERLOCAL AGREEMENT</a:t>
            </a:r>
          </a:p>
        </p:txBody>
      </p:sp>
      <p:sp>
        <p:nvSpPr>
          <p:cNvPr id="3" name="Content Placeholder 2">
            <a:extLst>
              <a:ext uri="{FF2B5EF4-FFF2-40B4-BE49-F238E27FC236}">
                <a16:creationId xmlns:a16="http://schemas.microsoft.com/office/drawing/2014/main" id="{E9F72A54-5E5A-4F26-AA27-BB65AA4F77E3}"/>
              </a:ext>
            </a:extLst>
          </p:cNvPr>
          <p:cNvSpPr>
            <a:spLocks noGrp="1"/>
          </p:cNvSpPr>
          <p:nvPr>
            <p:ph sz="half" idx="1"/>
          </p:nvPr>
        </p:nvSpPr>
        <p:spPr/>
        <p:txBody>
          <a:bodyPr>
            <a:normAutofit fontScale="92500" lnSpcReduction="20000"/>
          </a:bodyPr>
          <a:lstStyle/>
          <a:p>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Midway</a:t>
            </a:r>
          </a:p>
          <a:p>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Prima Vista Boulevard</a:t>
            </a:r>
          </a:p>
          <a:p>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Glades Cutoff Road</a:t>
            </a:r>
          </a:p>
          <a:p>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Rangeline Road</a:t>
            </a:r>
          </a:p>
          <a:p>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Walton Road </a:t>
            </a:r>
          </a:p>
          <a:p>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St. James/S. 25th Street</a:t>
            </a:r>
          </a:p>
        </p:txBody>
      </p:sp>
      <p:pic>
        <p:nvPicPr>
          <p:cNvPr id="6" name="Content Placeholder 5">
            <a:extLst>
              <a:ext uri="{FF2B5EF4-FFF2-40B4-BE49-F238E27FC236}">
                <a16:creationId xmlns:a16="http://schemas.microsoft.com/office/drawing/2014/main" id="{88F9083B-CDC7-4EDC-B447-9CBD57F348D1}"/>
              </a:ext>
            </a:extLst>
          </p:cNvPr>
          <p:cNvPicPr>
            <a:picLocks noGrp="1" noChangeAspect="1"/>
          </p:cNvPicPr>
          <p:nvPr>
            <p:ph sz="half" idx="2"/>
          </p:nvPr>
        </p:nvPicPr>
        <p:blipFill>
          <a:blip r:embed="rId2"/>
          <a:stretch>
            <a:fillRect/>
          </a:stretch>
        </p:blipFill>
        <p:spPr>
          <a:xfrm>
            <a:off x="6283235" y="2495006"/>
            <a:ext cx="3553096" cy="3265714"/>
          </a:xfrm>
        </p:spPr>
      </p:pic>
    </p:spTree>
    <p:extLst>
      <p:ext uri="{BB962C8B-B14F-4D97-AF65-F5344CB8AC3E}">
        <p14:creationId xmlns:p14="http://schemas.microsoft.com/office/powerpoint/2010/main" val="368997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25535-A30A-4DEA-B8AA-27238603A7F5}"/>
              </a:ext>
            </a:extLst>
          </p:cNvPr>
          <p:cNvSpPr>
            <a:spLocks noGrp="1"/>
          </p:cNvSpPr>
          <p:nvPr>
            <p:ph type="title"/>
          </p:nvPr>
        </p:nvSpPr>
        <p:spPr/>
        <p:txBody>
          <a:bodyPr>
            <a:normAutofit/>
          </a:bodyPr>
          <a:lstStyle/>
          <a:p>
            <a:pPr algn="ctr"/>
            <a:r>
              <a:rPr lang="en-US" sz="4000" dirty="0">
                <a:solidFill>
                  <a:schemeClr val="accent1">
                    <a:lumMod val="75000"/>
                  </a:schemeClr>
                </a:solidFill>
              </a:rPr>
              <a:t>ST. LUCIE COUNTY IMPACT FEES COLLECTED IN PORT ST.LUCIE</a:t>
            </a:r>
          </a:p>
        </p:txBody>
      </p:sp>
      <p:graphicFrame>
        <p:nvGraphicFramePr>
          <p:cNvPr id="7" name="Table 7">
            <a:extLst>
              <a:ext uri="{FF2B5EF4-FFF2-40B4-BE49-F238E27FC236}">
                <a16:creationId xmlns:a16="http://schemas.microsoft.com/office/drawing/2014/main" id="{A0E8CFC1-B2ED-499B-B9A4-7FA5590B01F2}"/>
              </a:ext>
            </a:extLst>
          </p:cNvPr>
          <p:cNvGraphicFramePr>
            <a:graphicFrameLocks noGrp="1"/>
          </p:cNvGraphicFramePr>
          <p:nvPr>
            <p:ph idx="1"/>
          </p:nvPr>
        </p:nvGraphicFramePr>
        <p:xfrm>
          <a:off x="1096963" y="2108200"/>
          <a:ext cx="10058400" cy="3450580"/>
        </p:xfrm>
        <a:graphic>
          <a:graphicData uri="http://schemas.openxmlformats.org/drawingml/2006/table">
            <a:tbl>
              <a:tblPr firstRow="1" bandRow="1">
                <a:tableStyleId>{5C22544A-7EE6-4342-B048-85BDC9FD1C3A}</a:tableStyleId>
              </a:tblPr>
              <a:tblGrid>
                <a:gridCol w="3352800">
                  <a:extLst>
                    <a:ext uri="{9D8B030D-6E8A-4147-A177-3AD203B41FA5}">
                      <a16:colId xmlns:a16="http://schemas.microsoft.com/office/drawing/2014/main" val="3179180991"/>
                    </a:ext>
                  </a:extLst>
                </a:gridCol>
                <a:gridCol w="3352800">
                  <a:extLst>
                    <a:ext uri="{9D8B030D-6E8A-4147-A177-3AD203B41FA5}">
                      <a16:colId xmlns:a16="http://schemas.microsoft.com/office/drawing/2014/main" val="3321746161"/>
                    </a:ext>
                  </a:extLst>
                </a:gridCol>
                <a:gridCol w="3352800">
                  <a:extLst>
                    <a:ext uri="{9D8B030D-6E8A-4147-A177-3AD203B41FA5}">
                      <a16:colId xmlns:a16="http://schemas.microsoft.com/office/drawing/2014/main" val="2912424397"/>
                    </a:ext>
                  </a:extLst>
                </a:gridCol>
              </a:tblGrid>
              <a:tr h="462945">
                <a:tc>
                  <a:txBody>
                    <a:bodyPr/>
                    <a:lstStyle/>
                    <a:p>
                      <a:pPr marL="0" marR="0" algn="ctr">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FISCAL YEAR</a:t>
                      </a:r>
                    </a:p>
                  </a:txBody>
                  <a:tcPr marL="68580" marR="68580" marT="0" marB="0"/>
                </a:tc>
                <a:tc>
                  <a:txBody>
                    <a:bodyPr/>
                    <a:lstStyle/>
                    <a:p>
                      <a:pPr marL="0" marR="0" algn="ctr">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ST. LUCIE COUNTY COLLECTION</a:t>
                      </a:r>
                    </a:p>
                  </a:txBody>
                  <a:tcPr marL="68580" marR="68580" marT="0" marB="0"/>
                </a:tc>
                <a:tc>
                  <a:txBody>
                    <a:bodyPr/>
                    <a:lstStyle/>
                    <a:p>
                      <a:pPr marL="0" marR="0" algn="ctr">
                        <a:lnSpc>
                          <a:spcPct val="115000"/>
                        </a:lnSpc>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AMOUNT COLLECTED ON PSL DEVELOPMENT</a:t>
                      </a:r>
                    </a:p>
                  </a:txBody>
                  <a:tcPr marL="68580" marR="68580" marT="0" marB="0"/>
                </a:tc>
                <a:extLst>
                  <a:ext uri="{0D108BD9-81ED-4DB2-BD59-A6C34878D82A}">
                    <a16:rowId xmlns:a16="http://schemas.microsoft.com/office/drawing/2014/main" val="3924163728"/>
                  </a:ext>
                </a:extLst>
              </a:tr>
              <a:tr h="462945">
                <a:tc>
                  <a:txBody>
                    <a:bodyPr/>
                    <a:lstStyle/>
                    <a:p>
                      <a:pPr marL="0" marR="0" algn="ctr">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FY 2015</a:t>
                      </a:r>
                    </a:p>
                  </a:txBody>
                  <a:tcPr marL="68580" marR="68580" marT="0" marB="0"/>
                </a:tc>
                <a:tc>
                  <a:txBody>
                    <a:bodyPr/>
                    <a:lstStyle/>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$ 4,712,684</a:t>
                      </a:r>
                    </a:p>
                  </a:txBody>
                  <a:tcPr marL="68580" marR="68580" marT="0" marB="0"/>
                </a:tc>
                <a:tc>
                  <a:txBody>
                    <a:bodyPr/>
                    <a:lstStyle/>
                    <a:p>
                      <a:pPr marL="0" marR="0" algn="ctr">
                        <a:lnSpc>
                          <a:spcPct val="115000"/>
                        </a:lnSpc>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$1,760,131,.23</a:t>
                      </a:r>
                    </a:p>
                  </a:txBody>
                  <a:tcPr marL="68580" marR="68580" marT="0" marB="0"/>
                </a:tc>
                <a:extLst>
                  <a:ext uri="{0D108BD9-81ED-4DB2-BD59-A6C34878D82A}">
                    <a16:rowId xmlns:a16="http://schemas.microsoft.com/office/drawing/2014/main" val="969530984"/>
                  </a:ext>
                </a:extLst>
              </a:tr>
              <a:tr h="462945">
                <a:tc>
                  <a:txBody>
                    <a:bodyPr/>
                    <a:lstStyle/>
                    <a:p>
                      <a:pPr marL="0" marR="0" algn="ctr">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FY 2016</a:t>
                      </a:r>
                    </a:p>
                  </a:txBody>
                  <a:tcPr marL="68580" marR="68580" marT="0" marB="0"/>
                </a:tc>
                <a:tc>
                  <a:txBody>
                    <a:bodyPr/>
                    <a:lstStyle/>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$4,956,957</a:t>
                      </a:r>
                    </a:p>
                  </a:txBody>
                  <a:tcPr marL="68580" marR="68580" marT="0" marB="0"/>
                </a:tc>
                <a:tc>
                  <a:txBody>
                    <a:bodyPr/>
                    <a:lstStyle/>
                    <a:p>
                      <a:pPr marL="0" marR="0" algn="ctr">
                        <a:lnSpc>
                          <a:spcPct val="115000"/>
                        </a:lnSpc>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$3,393,501.44</a:t>
                      </a:r>
                    </a:p>
                  </a:txBody>
                  <a:tcPr marL="68580" marR="68580" marT="0" marB="0"/>
                </a:tc>
                <a:extLst>
                  <a:ext uri="{0D108BD9-81ED-4DB2-BD59-A6C34878D82A}">
                    <a16:rowId xmlns:a16="http://schemas.microsoft.com/office/drawing/2014/main" val="2022053200"/>
                  </a:ext>
                </a:extLst>
              </a:tr>
              <a:tr h="462945">
                <a:tc>
                  <a:txBody>
                    <a:bodyPr/>
                    <a:lstStyle/>
                    <a:p>
                      <a:pPr marL="0" marR="0" algn="ctr">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FY 2017</a:t>
                      </a:r>
                    </a:p>
                  </a:txBody>
                  <a:tcPr marL="68580" marR="68580" marT="0" marB="0"/>
                </a:tc>
                <a:tc>
                  <a:txBody>
                    <a:bodyPr/>
                    <a:lstStyle/>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$4,925,460</a:t>
                      </a:r>
                    </a:p>
                  </a:txBody>
                  <a:tcPr marL="68580" marR="68580" marT="0" marB="0"/>
                </a:tc>
                <a:tc>
                  <a:txBody>
                    <a:bodyPr/>
                    <a:lstStyle/>
                    <a:p>
                      <a:pPr marL="0" marR="0" algn="ctr">
                        <a:lnSpc>
                          <a:spcPct val="115000"/>
                        </a:lnSpc>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$3,989,873.50</a:t>
                      </a:r>
                    </a:p>
                  </a:txBody>
                  <a:tcPr marL="68580" marR="68580" marT="0" marB="0"/>
                </a:tc>
                <a:extLst>
                  <a:ext uri="{0D108BD9-81ED-4DB2-BD59-A6C34878D82A}">
                    <a16:rowId xmlns:a16="http://schemas.microsoft.com/office/drawing/2014/main" val="202170235"/>
                  </a:ext>
                </a:extLst>
              </a:tr>
              <a:tr h="462945">
                <a:tc>
                  <a:txBody>
                    <a:bodyPr/>
                    <a:lstStyle/>
                    <a:p>
                      <a:pPr marL="0" marR="0" algn="ctr">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FY 2018</a:t>
                      </a:r>
                    </a:p>
                  </a:txBody>
                  <a:tcPr marL="68580" marR="68580" marT="0" marB="0"/>
                </a:tc>
                <a:tc>
                  <a:txBody>
                    <a:bodyPr/>
                    <a:lstStyle/>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$7,637,907</a:t>
                      </a:r>
                    </a:p>
                  </a:txBody>
                  <a:tcPr marL="68580" marR="68580" marT="0" marB="0"/>
                </a:tc>
                <a:tc>
                  <a:txBody>
                    <a:bodyPr/>
                    <a:lstStyle/>
                    <a:p>
                      <a:pPr marL="0" marR="0" algn="ctr">
                        <a:lnSpc>
                          <a:spcPct val="115000"/>
                        </a:lnSpc>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$5,909,129.67</a:t>
                      </a:r>
                    </a:p>
                  </a:txBody>
                  <a:tcPr marL="68580" marR="68580" marT="0" marB="0"/>
                </a:tc>
                <a:extLst>
                  <a:ext uri="{0D108BD9-81ED-4DB2-BD59-A6C34878D82A}">
                    <a16:rowId xmlns:a16="http://schemas.microsoft.com/office/drawing/2014/main" val="3520509324"/>
                  </a:ext>
                </a:extLst>
              </a:tr>
              <a:tr h="462945">
                <a:tc>
                  <a:txBody>
                    <a:bodyPr/>
                    <a:lstStyle/>
                    <a:p>
                      <a:pPr marL="0" marR="0" algn="ctr">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FY 2019</a:t>
                      </a:r>
                    </a:p>
                  </a:txBody>
                  <a:tcPr marL="68580" marR="68580" marT="0" marB="0"/>
                </a:tc>
                <a:tc>
                  <a:txBody>
                    <a:bodyPr/>
                    <a:lstStyle/>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$10,242,284</a:t>
                      </a:r>
                    </a:p>
                  </a:txBody>
                  <a:tcPr marL="68580" marR="68580" marT="0" marB="0"/>
                </a:tc>
                <a:tc>
                  <a:txBody>
                    <a:bodyPr/>
                    <a:lstStyle/>
                    <a:p>
                      <a:pPr marL="0" marR="0" algn="ctr">
                        <a:lnSpc>
                          <a:spcPct val="115000"/>
                        </a:lnSpc>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$7,542,487.49</a:t>
                      </a:r>
                    </a:p>
                  </a:txBody>
                  <a:tcPr marL="68580" marR="68580" marT="0" marB="0"/>
                </a:tc>
                <a:extLst>
                  <a:ext uri="{0D108BD9-81ED-4DB2-BD59-A6C34878D82A}">
                    <a16:rowId xmlns:a16="http://schemas.microsoft.com/office/drawing/2014/main" val="1133332427"/>
                  </a:ext>
                </a:extLst>
              </a:tr>
              <a:tr h="462945">
                <a:tc>
                  <a:txBody>
                    <a:bodyPr/>
                    <a:lstStyle/>
                    <a:p>
                      <a:pPr marL="0" marR="0" algn="ctr">
                        <a:spcBef>
                          <a:spcPts val="0"/>
                        </a:spcBef>
                        <a:spcAft>
                          <a:spcPts val="0"/>
                        </a:spcAf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TOTAL</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$32, 75,292</a:t>
                      </a:r>
                    </a:p>
                  </a:txBody>
                  <a:tcPr marL="68580" marR="68580" marT="0" marB="0"/>
                </a:tc>
                <a:tc>
                  <a:txBody>
                    <a:bodyPr/>
                    <a:lstStyle/>
                    <a:p>
                      <a:pPr marL="0" marR="0" algn="ctr">
                        <a:lnSpc>
                          <a:spcPct val="115000"/>
                        </a:lnSpc>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$22,595,122.</a:t>
                      </a:r>
                    </a:p>
                  </a:txBody>
                  <a:tcPr marL="68580" marR="68580" marT="0" marB="0"/>
                </a:tc>
                <a:extLst>
                  <a:ext uri="{0D108BD9-81ED-4DB2-BD59-A6C34878D82A}">
                    <a16:rowId xmlns:a16="http://schemas.microsoft.com/office/drawing/2014/main" val="3264478542"/>
                  </a:ext>
                </a:extLst>
              </a:tr>
            </a:tbl>
          </a:graphicData>
        </a:graphic>
      </p:graphicFrame>
    </p:spTree>
    <p:extLst>
      <p:ext uri="{BB962C8B-B14F-4D97-AF65-F5344CB8AC3E}">
        <p14:creationId xmlns:p14="http://schemas.microsoft.com/office/powerpoint/2010/main" val="1898193701"/>
      </p:ext>
    </p:extLst>
  </p:cSld>
  <p:clrMapOvr>
    <a:masterClrMapping/>
  </p:clrMapOvr>
</p:sld>
</file>

<file path=ppt/theme/theme1.xml><?xml version="1.0" encoding="utf-8"?>
<a:theme xmlns:a="http://schemas.openxmlformats.org/drawingml/2006/main" name="1_RetrospectVTI">
  <a:themeElements>
    <a:clrScheme name="Custom 34">
      <a:dk1>
        <a:sysClr val="windowText" lastClr="000000"/>
      </a:dk1>
      <a:lt1>
        <a:sysClr val="window" lastClr="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Override1.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30492C7-3D05-4252-9070-907F9CD94CF7}">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1F9EB45E-E4D2-4DCE-B9A6-76D2511C3B19}">
  <ds:schemaRefs>
    <ds:schemaRef ds:uri="http://schemas.microsoft.com/sharepoint/v3/contenttype/forms"/>
  </ds:schemaRefs>
</ds:datastoreItem>
</file>

<file path=customXml/itemProps3.xml><?xml version="1.0" encoding="utf-8"?>
<ds:datastoreItem xmlns:ds="http://schemas.openxmlformats.org/officeDocument/2006/customXml" ds:itemID="{26888FA6-D30E-4A7B-B44D-38F479CF5C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{ADC2CBC1-D552-4A14-AA03-1719D388D507}tf22712842_wac</Template>
  <TotalTime>0</TotalTime>
  <Words>896</Words>
  <Application>Microsoft Office PowerPoint</Application>
  <PresentationFormat>Widescreen</PresentationFormat>
  <Paragraphs>148</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Bookman Old Style</vt:lpstr>
      <vt:lpstr>Calibri</vt:lpstr>
      <vt:lpstr>Franklin Gothic Book</vt:lpstr>
      <vt:lpstr>Times New Roman</vt:lpstr>
      <vt:lpstr>Wingdings</vt:lpstr>
      <vt:lpstr>1_RetrospectVTI</vt:lpstr>
      <vt:lpstr>Presentation on Impact Fee Interlocal Agreements</vt:lpstr>
      <vt:lpstr>WHAT IS AN INTERLOCAL AGREEMENT?</vt:lpstr>
      <vt:lpstr>WHAT INTERLOCAL AGREEMENTS EXIST ON IMPACT FEES?</vt:lpstr>
      <vt:lpstr>LIBRARIES AND PARKS</vt:lpstr>
      <vt:lpstr>PUBLIC BUILDINGS</vt:lpstr>
      <vt:lpstr>ROADS</vt:lpstr>
      <vt:lpstr>PORT ST. LUCIE AND ST. LUCIE COUNTY INTERLOCAL AGREEMENT ON ROADS</vt:lpstr>
      <vt:lpstr>THE SIX ROADS IN THE INTERLOCAL AGREEMENT</vt:lpstr>
      <vt:lpstr>ST. LUCIE COUNTY IMPACT FEES COLLECTED IN PORT ST.LUCIE</vt:lpstr>
      <vt:lpstr>PERCENTAGES OF NOTE</vt:lpstr>
      <vt:lpstr>ALLOCATION OF IMPACT FEE FUNDS, FY 15-16 THROUGH FY 19-20</vt:lpstr>
      <vt:lpstr>TWO OF THE SIX ROADS IN THE INTERLOCAL AGREEMENT RECEIVE NO IMPACT FEE FUNDING</vt:lpstr>
      <vt:lpstr>$22.5 MILLION DOLLAR$</vt:lpstr>
      <vt:lpstr>ALLOCATION OF PARKS IMPACT FEE FUNDS,  FY 15-16 THROUGH FY 19-20 PARKS</vt:lpstr>
      <vt:lpstr>BAC RECOMMENDATIONS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2020-10-15T13:02:01Z</dcterms:created>
  <dcterms:modified xsi:type="dcterms:W3CDTF">2020-11-30T06:55:36Z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